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59" r:id="rId5"/>
    <p:sldId id="260" r:id="rId6"/>
    <p:sldId id="273" r:id="rId7"/>
    <p:sldId id="274" r:id="rId8"/>
    <p:sldId id="275" r:id="rId9"/>
    <p:sldId id="262" r:id="rId10"/>
    <p:sldId id="263" r:id="rId11"/>
    <p:sldId id="265" r:id="rId12"/>
    <p:sldId id="264" r:id="rId13"/>
    <p:sldId id="266" r:id="rId14"/>
    <p:sldId id="267" r:id="rId15"/>
    <p:sldId id="268" r:id="rId16"/>
    <p:sldId id="269" r:id="rId17"/>
    <p:sldId id="270" r:id="rId18"/>
    <p:sldId id="276" r:id="rId19"/>
    <p:sldId id="277" r:id="rId20"/>
    <p:sldId id="278" r:id="rId21"/>
    <p:sldId id="271" r:id="rId22"/>
    <p:sldId id="279" r:id="rId23"/>
    <p:sldId id="272"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790"/>
  </p:normalViewPr>
  <p:slideViewPr>
    <p:cSldViewPr snapToGrid="0">
      <p:cViewPr varScale="1">
        <p:scale>
          <a:sx n="86" d="100"/>
          <a:sy n="86" d="100"/>
        </p:scale>
        <p:origin x="15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40BF9-1ED1-674D-887D-819C66ECB007}"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7AABC-2180-E04B-8097-740A9C843857}" type="slidenum">
              <a:rPr lang="en-US" smtClean="0"/>
              <a:t>‹#›</a:t>
            </a:fld>
            <a:endParaRPr lang="en-US"/>
          </a:p>
        </p:txBody>
      </p:sp>
    </p:spTree>
    <p:extLst>
      <p:ext uri="{BB962C8B-B14F-4D97-AF65-F5344CB8AC3E}">
        <p14:creationId xmlns:p14="http://schemas.microsoft.com/office/powerpoint/2010/main" val="45937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Wired article: digital artists are using AI to act as a source of inspiration, Rolling Stone article about the lack of single songwriters in the top charts </a:t>
            </a:r>
          </a:p>
        </p:txBody>
      </p:sp>
      <p:sp>
        <p:nvSpPr>
          <p:cNvPr id="4" name="Slide Number Placeholder 3"/>
          <p:cNvSpPr>
            <a:spLocks noGrp="1"/>
          </p:cNvSpPr>
          <p:nvPr>
            <p:ph type="sldNum" sz="quarter" idx="5"/>
          </p:nvPr>
        </p:nvSpPr>
        <p:spPr/>
        <p:txBody>
          <a:bodyPr/>
          <a:lstStyle/>
          <a:p>
            <a:fld id="{2757AABC-2180-E04B-8097-740A9C843857}" type="slidenum">
              <a:rPr lang="en-US" smtClean="0"/>
              <a:t>3</a:t>
            </a:fld>
            <a:endParaRPr lang="en-US"/>
          </a:p>
        </p:txBody>
      </p:sp>
    </p:spTree>
    <p:extLst>
      <p:ext uri="{BB962C8B-B14F-4D97-AF65-F5344CB8AC3E}">
        <p14:creationId xmlns:p14="http://schemas.microsoft.com/office/powerpoint/2010/main" val="2993850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overlap in stop word usage, less so when stop words are removed—have evidence of some fairly unique words occurring frequently here. </a:t>
            </a:r>
          </a:p>
        </p:txBody>
      </p:sp>
      <p:sp>
        <p:nvSpPr>
          <p:cNvPr id="4" name="Slide Number Placeholder 3"/>
          <p:cNvSpPr>
            <a:spLocks noGrp="1"/>
          </p:cNvSpPr>
          <p:nvPr>
            <p:ph type="sldNum" sz="quarter" idx="5"/>
          </p:nvPr>
        </p:nvSpPr>
        <p:spPr/>
        <p:txBody>
          <a:bodyPr/>
          <a:lstStyle/>
          <a:p>
            <a:fld id="{2757AABC-2180-E04B-8097-740A9C843857}" type="slidenum">
              <a:rPr lang="en-US" smtClean="0"/>
              <a:t>20</a:t>
            </a:fld>
            <a:endParaRPr lang="en-US"/>
          </a:p>
        </p:txBody>
      </p:sp>
    </p:spTree>
    <p:extLst>
      <p:ext uri="{BB962C8B-B14F-4D97-AF65-F5344CB8AC3E}">
        <p14:creationId xmlns:p14="http://schemas.microsoft.com/office/powerpoint/2010/main" val="248318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Gigantic problem: performing backprop based on a single training example of maybe 50% “hey </a:t>
            </a:r>
            <a:r>
              <a:rPr lang="en-US" dirty="0" err="1"/>
              <a:t>paul</a:t>
            </a:r>
            <a:r>
              <a:rPr lang="en-US" dirty="0"/>
              <a:t>” weights that strongly. </a:t>
            </a:r>
          </a:p>
        </p:txBody>
      </p:sp>
      <p:sp>
        <p:nvSpPr>
          <p:cNvPr id="4" name="Slide Number Placeholder 3"/>
          <p:cNvSpPr>
            <a:spLocks noGrp="1"/>
          </p:cNvSpPr>
          <p:nvPr>
            <p:ph type="sldNum" sz="quarter" idx="5"/>
          </p:nvPr>
        </p:nvSpPr>
        <p:spPr/>
        <p:txBody>
          <a:bodyPr/>
          <a:lstStyle/>
          <a:p>
            <a:fld id="{2757AABC-2180-E04B-8097-740A9C843857}" type="slidenum">
              <a:rPr lang="en-US" smtClean="0"/>
              <a:t>24</a:t>
            </a:fld>
            <a:endParaRPr lang="en-US"/>
          </a:p>
        </p:txBody>
      </p:sp>
    </p:spTree>
    <p:extLst>
      <p:ext uri="{BB962C8B-B14F-4D97-AF65-F5344CB8AC3E}">
        <p14:creationId xmlns:p14="http://schemas.microsoft.com/office/powerpoint/2010/main" val="305004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Cleaning text: lowercasing, removing characters, removing non-English songs, contractions, choosing what punctuation to keep in. </a:t>
            </a:r>
          </a:p>
        </p:txBody>
      </p:sp>
      <p:sp>
        <p:nvSpPr>
          <p:cNvPr id="4" name="Slide Number Placeholder 3"/>
          <p:cNvSpPr>
            <a:spLocks noGrp="1"/>
          </p:cNvSpPr>
          <p:nvPr>
            <p:ph type="sldNum" sz="quarter" idx="5"/>
          </p:nvPr>
        </p:nvSpPr>
        <p:spPr/>
        <p:txBody>
          <a:bodyPr/>
          <a:lstStyle/>
          <a:p>
            <a:fld id="{2757AABC-2180-E04B-8097-740A9C843857}" type="slidenum">
              <a:rPr lang="en-US" smtClean="0"/>
              <a:t>4</a:t>
            </a:fld>
            <a:endParaRPr lang="en-US"/>
          </a:p>
        </p:txBody>
      </p:sp>
    </p:spTree>
    <p:extLst>
      <p:ext uri="{BB962C8B-B14F-4D97-AF65-F5344CB8AC3E}">
        <p14:creationId xmlns:p14="http://schemas.microsoft.com/office/powerpoint/2010/main" val="2830537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7AABC-2180-E04B-8097-740A9C843857}" type="slidenum">
              <a:rPr lang="en-US" smtClean="0"/>
              <a:t>8</a:t>
            </a:fld>
            <a:endParaRPr lang="en-US"/>
          </a:p>
        </p:txBody>
      </p:sp>
    </p:spTree>
    <p:extLst>
      <p:ext uri="{BB962C8B-B14F-4D97-AF65-F5344CB8AC3E}">
        <p14:creationId xmlns:p14="http://schemas.microsoft.com/office/powerpoint/2010/main" val="1762721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language model—more complex than this, </a:t>
            </a:r>
            <a:r>
              <a:rPr lang="en-US" dirty="0" err="1"/>
              <a:t>xn</a:t>
            </a:r>
            <a:r>
              <a:rPr lang="en-US" dirty="0"/>
              <a:t> depends on xn-2, 3, etc. Also probability is changing over time. Selecting word based on the highest probability. </a:t>
            </a:r>
          </a:p>
        </p:txBody>
      </p:sp>
      <p:sp>
        <p:nvSpPr>
          <p:cNvPr id="4" name="Slide Number Placeholder 3"/>
          <p:cNvSpPr>
            <a:spLocks noGrp="1"/>
          </p:cNvSpPr>
          <p:nvPr>
            <p:ph type="sldNum" sz="quarter" idx="5"/>
          </p:nvPr>
        </p:nvSpPr>
        <p:spPr/>
        <p:txBody>
          <a:bodyPr/>
          <a:lstStyle/>
          <a:p>
            <a:fld id="{2757AABC-2180-E04B-8097-740A9C843857}" type="slidenum">
              <a:rPr lang="en-US" smtClean="0"/>
              <a:t>9</a:t>
            </a:fld>
            <a:endParaRPr lang="en-US"/>
          </a:p>
        </p:txBody>
      </p:sp>
    </p:spTree>
    <p:extLst>
      <p:ext uri="{BB962C8B-B14F-4D97-AF65-F5344CB8AC3E}">
        <p14:creationId xmlns:p14="http://schemas.microsoft.com/office/powerpoint/2010/main" val="90844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pre-processing: developing sequences </a:t>
            </a:r>
          </a:p>
          <a:p>
            <a:endParaRPr lang="en-US" dirty="0"/>
          </a:p>
          <a:p>
            <a:r>
              <a:rPr lang="en-US" dirty="0"/>
              <a:t>More complex: LSTM, used for time series models (which language is). Outputs from one time step </a:t>
            </a:r>
            <a:r>
              <a:rPr lang="en-US" dirty="0" err="1"/>
              <a:t>fd</a:t>
            </a:r>
            <a:r>
              <a:rPr lang="en-US" dirty="0"/>
              <a:t> back into the model for the next time step, good for long term dependencies because gates control how much and what information from previous steps is included in the next step.</a:t>
            </a:r>
          </a:p>
          <a:p>
            <a:endParaRPr lang="en-US" dirty="0"/>
          </a:p>
          <a:p>
            <a:r>
              <a:rPr lang="en-US" dirty="0"/>
              <a:t>Briefly talk about BERT, but have a slide for it later on. </a:t>
            </a:r>
          </a:p>
          <a:p>
            <a:endParaRPr lang="en-US" dirty="0"/>
          </a:p>
        </p:txBody>
      </p:sp>
      <p:sp>
        <p:nvSpPr>
          <p:cNvPr id="4" name="Slide Number Placeholder 3"/>
          <p:cNvSpPr>
            <a:spLocks noGrp="1"/>
          </p:cNvSpPr>
          <p:nvPr>
            <p:ph type="sldNum" sz="quarter" idx="5"/>
          </p:nvPr>
        </p:nvSpPr>
        <p:spPr/>
        <p:txBody>
          <a:bodyPr/>
          <a:lstStyle/>
          <a:p>
            <a:fld id="{2757AABC-2180-E04B-8097-740A9C843857}" type="slidenum">
              <a:rPr lang="en-US" smtClean="0"/>
              <a:t>10</a:t>
            </a:fld>
            <a:endParaRPr lang="en-US"/>
          </a:p>
        </p:txBody>
      </p:sp>
    </p:spTree>
    <p:extLst>
      <p:ext uri="{BB962C8B-B14F-4D97-AF65-F5344CB8AC3E}">
        <p14:creationId xmlns:p14="http://schemas.microsoft.com/office/powerpoint/2010/main" val="229814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7AABC-2180-E04B-8097-740A9C843857}" type="slidenum">
              <a:rPr lang="en-US" smtClean="0"/>
              <a:t>12</a:t>
            </a:fld>
            <a:endParaRPr lang="en-US"/>
          </a:p>
        </p:txBody>
      </p:sp>
    </p:spTree>
    <p:extLst>
      <p:ext uri="{BB962C8B-B14F-4D97-AF65-F5344CB8AC3E}">
        <p14:creationId xmlns:p14="http://schemas.microsoft.com/office/powerpoint/2010/main" val="231450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large model</a:t>
            </a:r>
            <a:r>
              <a:rPr lang="en-US"/>
              <a:t>, encoder-decoder </a:t>
            </a:r>
          </a:p>
          <a:p>
            <a:endParaRPr lang="en-US" dirty="0"/>
          </a:p>
          <a:p>
            <a:r>
              <a:rPr lang="en-US" dirty="0"/>
              <a:t>Bidirectional Benefits: takes context from both the left and the right, similar to what humans do to understand a text and learn the meaning of a word </a:t>
            </a:r>
          </a:p>
          <a:p>
            <a:r>
              <a:rPr lang="en-US" dirty="0"/>
              <a:t>Self Attention: model learns what part of the inputs to pay attention to, using key, query, and value. Input multiplied by weights for all of these features. Attention scores: product of query and key representations, </a:t>
            </a:r>
            <a:r>
              <a:rPr lang="en-US" dirty="0" err="1"/>
              <a:t>softmax</a:t>
            </a:r>
            <a:r>
              <a:rPr lang="en-US" dirty="0"/>
              <a:t> applied, then multiplied by value representation, then summed.  </a:t>
            </a:r>
          </a:p>
        </p:txBody>
      </p:sp>
      <p:sp>
        <p:nvSpPr>
          <p:cNvPr id="4" name="Slide Number Placeholder 3"/>
          <p:cNvSpPr>
            <a:spLocks noGrp="1"/>
          </p:cNvSpPr>
          <p:nvPr>
            <p:ph type="sldNum" sz="quarter" idx="5"/>
          </p:nvPr>
        </p:nvSpPr>
        <p:spPr/>
        <p:txBody>
          <a:bodyPr/>
          <a:lstStyle/>
          <a:p>
            <a:fld id="{2757AABC-2180-E04B-8097-740A9C843857}" type="slidenum">
              <a:rPr lang="en-US" smtClean="0"/>
              <a:t>13</a:t>
            </a:fld>
            <a:endParaRPr lang="en-US"/>
          </a:p>
        </p:txBody>
      </p:sp>
    </p:spTree>
    <p:extLst>
      <p:ext uri="{BB962C8B-B14F-4D97-AF65-F5344CB8AC3E}">
        <p14:creationId xmlns:p14="http://schemas.microsoft.com/office/powerpoint/2010/main" val="2710995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Graphik" panose="020B0503030202060203" pitchFamily="34" charset="77"/>
              </a:rPr>
              <a:t> 0.43 for artist-written songs, 0.64 for generated songs. </a:t>
            </a:r>
          </a:p>
          <a:p>
            <a:endParaRPr lang="en-US" dirty="0"/>
          </a:p>
        </p:txBody>
      </p:sp>
      <p:sp>
        <p:nvSpPr>
          <p:cNvPr id="4" name="Slide Number Placeholder 3"/>
          <p:cNvSpPr>
            <a:spLocks noGrp="1"/>
          </p:cNvSpPr>
          <p:nvPr>
            <p:ph type="sldNum" sz="quarter" idx="5"/>
          </p:nvPr>
        </p:nvSpPr>
        <p:spPr/>
        <p:txBody>
          <a:bodyPr/>
          <a:lstStyle/>
          <a:p>
            <a:fld id="{2757AABC-2180-E04B-8097-740A9C843857}" type="slidenum">
              <a:rPr lang="en-US" smtClean="0"/>
              <a:t>18</a:t>
            </a:fld>
            <a:endParaRPr lang="en-US"/>
          </a:p>
        </p:txBody>
      </p:sp>
    </p:spTree>
    <p:extLst>
      <p:ext uri="{BB962C8B-B14F-4D97-AF65-F5344CB8AC3E}">
        <p14:creationId xmlns:p14="http://schemas.microsoft.com/office/powerpoint/2010/main" val="760260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Graphik" panose="020B0503030202060203" pitchFamily="34" charset="77"/>
              </a:rPr>
              <a:t>0.028 for artist-written songs, 0.035 for generated songs. Here, ’verse’ refers to all types of song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Graphik" panose="020B0503030202060203" pitchFamily="34" charset="77"/>
              </a:rPr>
              <a:t>0.14 for artist-written songs, 0.13 for generated songs. </a:t>
            </a:r>
          </a:p>
          <a:p>
            <a:endParaRPr lang="en-US" dirty="0"/>
          </a:p>
        </p:txBody>
      </p:sp>
      <p:sp>
        <p:nvSpPr>
          <p:cNvPr id="4" name="Slide Number Placeholder 3"/>
          <p:cNvSpPr>
            <a:spLocks noGrp="1"/>
          </p:cNvSpPr>
          <p:nvPr>
            <p:ph type="sldNum" sz="quarter" idx="5"/>
          </p:nvPr>
        </p:nvSpPr>
        <p:spPr/>
        <p:txBody>
          <a:bodyPr/>
          <a:lstStyle/>
          <a:p>
            <a:fld id="{2757AABC-2180-E04B-8097-740A9C843857}" type="slidenum">
              <a:rPr lang="en-US" smtClean="0"/>
              <a:t>19</a:t>
            </a:fld>
            <a:endParaRPr lang="en-US"/>
          </a:p>
        </p:txBody>
      </p:sp>
    </p:spTree>
    <p:extLst>
      <p:ext uri="{BB962C8B-B14F-4D97-AF65-F5344CB8AC3E}">
        <p14:creationId xmlns:p14="http://schemas.microsoft.com/office/powerpoint/2010/main" val="330859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abs/1810.04805" TargetMode="External"/><Relationship Id="rId13" Type="http://schemas.openxmlformats.org/officeDocument/2006/relationships/hyperlink" Target="https://towardsdatascience.com/text-generation-gpt-2-lstm-markov-chain-9ea371820e1e" TargetMode="External"/><Relationship Id="rId18" Type="http://schemas.openxmlformats.org/officeDocument/2006/relationships/hyperlink" Target="https://axon.cs.byu.edu/Dan/673/papers/barbieri.pdf" TargetMode="External"/><Relationship Id="rId3" Type="http://schemas.openxmlformats.org/officeDocument/2006/relationships/hyperlink" Target="https://github.com/olegborisovv/NGram_LanguageModel/blob/main/text_generator_ngram.py" TargetMode="External"/><Relationship Id="rId7" Type="http://schemas.openxmlformats.org/officeDocument/2006/relationships/hyperlink" Target="https://nlp.stanford.edu/pubs/glove.pdf" TargetMode="External"/><Relationship Id="rId12" Type="http://schemas.openxmlformats.org/officeDocument/2006/relationships/hyperlink" Target="https://closeheat.com/blog/pytorch-lstm-text-generation-tutorial" TargetMode="External"/><Relationship Id="rId17" Type="http://schemas.openxmlformats.org/officeDocument/2006/relationships/hyperlink" Target="https://aclanthology.org/P17-1016.pdf" TargetMode="External"/><Relationship Id="rId2" Type="http://schemas.openxmlformats.org/officeDocument/2006/relationships/hyperlink" Target="http://millionsongdataset.com/lastfm/" TargetMode="External"/><Relationship Id="rId16" Type="http://schemas.openxmlformats.org/officeDocument/2006/relationships/hyperlink" Target="https://aclanthology.org/D15-1221.pdf" TargetMode="External"/><Relationship Id="rId1" Type="http://schemas.openxmlformats.org/officeDocument/2006/relationships/slideLayout" Target="../slideLayouts/slideLayout2.xml"/><Relationship Id="rId6" Type="http://schemas.openxmlformats.org/officeDocument/2006/relationships/hyperlink" Target="https://arxiv.org/abs/1303.5778" TargetMode="External"/><Relationship Id="rId11" Type="http://schemas.openxmlformats.org/officeDocument/2006/relationships/hyperlink" Target="https://blog.musixmatch.com/generating-rap-lyrics-with-ai-13fb8d33ab5e" TargetMode="External"/><Relationship Id="rId5" Type="http://schemas.openxmlformats.org/officeDocument/2006/relationships/hyperlink" Target="https://dengking.github.io/machine-learning/Theory/Deep-learning/Book-deep-learning/Part-II-Deep-Networks-Modern-Practices/10-Sequence-Modeling-Recurrent-and-Recursive-Nets/LSTM/colah-Understanding-LSTM-Networks/" TargetMode="External"/><Relationship Id="rId15" Type="http://schemas.openxmlformats.org/officeDocument/2006/relationships/hyperlink" Target="https://aclanthology.org/2020.nlp4musa-1.2.pdf" TargetMode="External"/><Relationship Id="rId10" Type="http://schemas.openxmlformats.org/officeDocument/2006/relationships/hyperlink" Target="https://arxiv.org/abs/1706.03762" TargetMode="External"/><Relationship Id="rId4" Type="http://schemas.openxmlformats.org/officeDocument/2006/relationships/hyperlink" Target="https://towardsdatascience.com/text-generation-using-n-gram-model-8d12d9802aa0" TargetMode="External"/><Relationship Id="rId9" Type="http://schemas.openxmlformats.org/officeDocument/2006/relationships/hyperlink" Target="https://huggingface.co/docs/transformers/model_doc/bert" TargetMode="External"/><Relationship Id="rId14" Type="http://schemas.openxmlformats.org/officeDocument/2006/relationships/hyperlink" Target="https://nlp.stanford.edu/courses/cs224n/2009/fp/5.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28B3-6600-AB6F-B968-B85442AA9F2E}"/>
              </a:ext>
            </a:extLst>
          </p:cNvPr>
          <p:cNvSpPr>
            <a:spLocks noGrp="1"/>
          </p:cNvSpPr>
          <p:nvPr>
            <p:ph type="ctrTitle"/>
          </p:nvPr>
        </p:nvSpPr>
        <p:spPr/>
        <p:txBody>
          <a:bodyPr/>
          <a:lstStyle/>
          <a:p>
            <a:r>
              <a:rPr lang="en-US" sz="6000" dirty="0"/>
              <a:t>Genre-based lyric generation: a tool for songwriters</a:t>
            </a:r>
          </a:p>
        </p:txBody>
      </p:sp>
      <p:sp>
        <p:nvSpPr>
          <p:cNvPr id="3" name="Subtitle 2">
            <a:extLst>
              <a:ext uri="{FF2B5EF4-FFF2-40B4-BE49-F238E27FC236}">
                <a16:creationId xmlns:a16="http://schemas.microsoft.com/office/drawing/2014/main" id="{B3D39D1E-FABD-2F86-F85D-1B7976845519}"/>
              </a:ext>
            </a:extLst>
          </p:cNvPr>
          <p:cNvSpPr>
            <a:spLocks noGrp="1"/>
          </p:cNvSpPr>
          <p:nvPr>
            <p:ph type="subTitle" idx="1"/>
          </p:nvPr>
        </p:nvSpPr>
        <p:spPr/>
        <p:txBody>
          <a:bodyPr>
            <a:normAutofit fontScale="70000" lnSpcReduction="20000"/>
          </a:bodyPr>
          <a:lstStyle/>
          <a:p>
            <a:r>
              <a:rPr lang="en-US" dirty="0"/>
              <a:t>Ange Olson</a:t>
            </a:r>
          </a:p>
          <a:p>
            <a:r>
              <a:rPr lang="en-US" dirty="0"/>
              <a:t>M.S. Data Science Capstone, George Washington University</a:t>
            </a:r>
          </a:p>
          <a:p>
            <a:endParaRPr lang="en-US" dirty="0"/>
          </a:p>
          <a:p>
            <a:r>
              <a:rPr lang="en-US" dirty="0"/>
              <a:t>May 3, 2023</a:t>
            </a:r>
          </a:p>
        </p:txBody>
      </p:sp>
    </p:spTree>
    <p:extLst>
      <p:ext uri="{BB962C8B-B14F-4D97-AF65-F5344CB8AC3E}">
        <p14:creationId xmlns:p14="http://schemas.microsoft.com/office/powerpoint/2010/main" val="3019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AE5B9F1-30F2-C338-7AE0-417D07AF3601}"/>
              </a:ext>
            </a:extLst>
          </p:cNvPr>
          <p:cNvPicPr>
            <a:picLocks noChangeAspect="1"/>
          </p:cNvPicPr>
          <p:nvPr/>
        </p:nvPicPr>
        <p:blipFill>
          <a:blip r:embed="rId3"/>
          <a:stretch>
            <a:fillRect/>
          </a:stretch>
        </p:blipFill>
        <p:spPr>
          <a:xfrm>
            <a:off x="1013252" y="0"/>
            <a:ext cx="8907584" cy="6680688"/>
          </a:xfrm>
          <a:prstGeom prst="rect">
            <a:avLst/>
          </a:prstGeom>
        </p:spPr>
      </p:pic>
      <p:sp>
        <p:nvSpPr>
          <p:cNvPr id="6" name="Rectangle 5">
            <a:extLst>
              <a:ext uri="{FF2B5EF4-FFF2-40B4-BE49-F238E27FC236}">
                <a16:creationId xmlns:a16="http://schemas.microsoft.com/office/drawing/2014/main" id="{C4D80C02-A855-EBEE-09AC-747A623BD40F}"/>
              </a:ext>
            </a:extLst>
          </p:cNvPr>
          <p:cNvSpPr/>
          <p:nvPr/>
        </p:nvSpPr>
        <p:spPr>
          <a:xfrm>
            <a:off x="1013254" y="1458097"/>
            <a:ext cx="8623115" cy="148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CB46189-196E-9F2B-A412-864087BDBF3D}"/>
              </a:ext>
            </a:extLst>
          </p:cNvPr>
          <p:cNvSpPr txBox="1">
            <a:spLocks/>
          </p:cNvSpPr>
          <p:nvPr/>
        </p:nvSpPr>
        <p:spPr>
          <a:xfrm>
            <a:off x="1013253" y="328999"/>
            <a:ext cx="10707691"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Methodology: Neural Networks</a:t>
            </a:r>
          </a:p>
          <a:p>
            <a:endParaRPr lang="en-US" dirty="0"/>
          </a:p>
        </p:txBody>
      </p:sp>
    </p:spTree>
    <p:extLst>
      <p:ext uri="{BB962C8B-B14F-4D97-AF65-F5344CB8AC3E}">
        <p14:creationId xmlns:p14="http://schemas.microsoft.com/office/powerpoint/2010/main" val="362664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64B4-4AF1-034F-E987-18A05844D9E5}"/>
              </a:ext>
            </a:extLst>
          </p:cNvPr>
          <p:cNvSpPr>
            <a:spLocks noGrp="1"/>
          </p:cNvSpPr>
          <p:nvPr>
            <p:ph type="title"/>
          </p:nvPr>
        </p:nvSpPr>
        <p:spPr/>
        <p:txBody>
          <a:bodyPr/>
          <a:lstStyle/>
          <a:p>
            <a:r>
              <a:rPr lang="en-US" dirty="0"/>
              <a:t>Hyperparameter Choices </a:t>
            </a:r>
          </a:p>
        </p:txBody>
      </p:sp>
      <p:graphicFrame>
        <p:nvGraphicFramePr>
          <p:cNvPr id="4" name="Table 4">
            <a:extLst>
              <a:ext uri="{FF2B5EF4-FFF2-40B4-BE49-F238E27FC236}">
                <a16:creationId xmlns:a16="http://schemas.microsoft.com/office/drawing/2014/main" id="{768BC42D-2010-C91F-B3DD-F00482915463}"/>
              </a:ext>
            </a:extLst>
          </p:cNvPr>
          <p:cNvGraphicFramePr>
            <a:graphicFrameLocks noGrp="1"/>
          </p:cNvGraphicFramePr>
          <p:nvPr>
            <p:extLst>
              <p:ext uri="{D42A27DB-BD31-4B8C-83A1-F6EECF244321}">
                <p14:modId xmlns:p14="http://schemas.microsoft.com/office/powerpoint/2010/main" val="1691394549"/>
              </p:ext>
            </p:extLst>
          </p:nvPr>
        </p:nvGraphicFramePr>
        <p:xfrm>
          <a:off x="1371600" y="1810960"/>
          <a:ext cx="9242853" cy="4663983"/>
        </p:xfrm>
        <a:graphic>
          <a:graphicData uri="http://schemas.openxmlformats.org/drawingml/2006/table">
            <a:tbl>
              <a:tblPr firstRow="1" bandRow="1">
                <a:tableStyleId>{85BE263C-DBD7-4A20-BB59-AAB30ACAA65A}</a:tableStyleId>
              </a:tblPr>
              <a:tblGrid>
                <a:gridCol w="3080951">
                  <a:extLst>
                    <a:ext uri="{9D8B030D-6E8A-4147-A177-3AD203B41FA5}">
                      <a16:colId xmlns:a16="http://schemas.microsoft.com/office/drawing/2014/main" val="1429366267"/>
                    </a:ext>
                  </a:extLst>
                </a:gridCol>
                <a:gridCol w="3080951">
                  <a:extLst>
                    <a:ext uri="{9D8B030D-6E8A-4147-A177-3AD203B41FA5}">
                      <a16:colId xmlns:a16="http://schemas.microsoft.com/office/drawing/2014/main" val="3736509114"/>
                    </a:ext>
                  </a:extLst>
                </a:gridCol>
                <a:gridCol w="3080951">
                  <a:extLst>
                    <a:ext uri="{9D8B030D-6E8A-4147-A177-3AD203B41FA5}">
                      <a16:colId xmlns:a16="http://schemas.microsoft.com/office/drawing/2014/main" val="260647404"/>
                    </a:ext>
                  </a:extLst>
                </a:gridCol>
              </a:tblGrid>
              <a:tr h="644823">
                <a:tc>
                  <a:txBody>
                    <a:bodyPr/>
                    <a:lstStyle/>
                    <a:p>
                      <a:r>
                        <a:rPr lang="en-US" dirty="0"/>
                        <a:t>Hyperparameter </a:t>
                      </a:r>
                    </a:p>
                  </a:txBody>
                  <a:tcPr/>
                </a:tc>
                <a:tc>
                  <a:txBody>
                    <a:bodyPr/>
                    <a:lstStyle/>
                    <a:p>
                      <a:r>
                        <a:rPr lang="en-US" dirty="0"/>
                        <a:t>Selection</a:t>
                      </a:r>
                    </a:p>
                  </a:txBody>
                  <a:tcPr/>
                </a:tc>
                <a:tc>
                  <a:txBody>
                    <a:bodyPr/>
                    <a:lstStyle/>
                    <a:p>
                      <a:r>
                        <a:rPr lang="en-US" dirty="0"/>
                        <a:t>Reasoning</a:t>
                      </a:r>
                    </a:p>
                  </a:txBody>
                  <a:tcPr/>
                </a:tc>
                <a:extLst>
                  <a:ext uri="{0D108BD9-81ED-4DB2-BD59-A6C34878D82A}">
                    <a16:rowId xmlns:a16="http://schemas.microsoft.com/office/drawing/2014/main" val="3866094722"/>
                  </a:ext>
                </a:extLst>
              </a:tr>
              <a:tr h="517460">
                <a:tc>
                  <a:txBody>
                    <a:bodyPr/>
                    <a:lstStyle/>
                    <a:p>
                      <a:r>
                        <a:rPr lang="en-US" dirty="0"/>
                        <a:t>Batch size </a:t>
                      </a:r>
                    </a:p>
                  </a:txBody>
                  <a:tcPr/>
                </a:tc>
                <a:tc>
                  <a:txBody>
                    <a:bodyPr/>
                    <a:lstStyle/>
                    <a:p>
                      <a:r>
                        <a:rPr lang="en-US" dirty="0"/>
                        <a:t>246</a:t>
                      </a:r>
                    </a:p>
                  </a:txBody>
                  <a:tcPr/>
                </a:tc>
                <a:tc>
                  <a:txBody>
                    <a:bodyPr/>
                    <a:lstStyle/>
                    <a:p>
                      <a:r>
                        <a:rPr lang="en-US" dirty="0"/>
                        <a:t>Inputs per song</a:t>
                      </a:r>
                    </a:p>
                  </a:txBody>
                  <a:tcPr/>
                </a:tc>
                <a:extLst>
                  <a:ext uri="{0D108BD9-81ED-4DB2-BD59-A6C34878D82A}">
                    <a16:rowId xmlns:a16="http://schemas.microsoft.com/office/drawing/2014/main" val="3423452808"/>
                  </a:ext>
                </a:extLst>
              </a:tr>
              <a:tr h="517460">
                <a:tc>
                  <a:txBody>
                    <a:bodyPr/>
                    <a:lstStyle/>
                    <a:p>
                      <a:r>
                        <a:rPr lang="en-US" dirty="0"/>
                        <a:t>Epochs</a:t>
                      </a:r>
                    </a:p>
                  </a:txBody>
                  <a:tcPr/>
                </a:tc>
                <a:tc>
                  <a:txBody>
                    <a:bodyPr/>
                    <a:lstStyle/>
                    <a:p>
                      <a:r>
                        <a:rPr lang="en-US" dirty="0"/>
                        <a:t>50</a:t>
                      </a:r>
                    </a:p>
                  </a:txBody>
                  <a:tcPr/>
                </a:tc>
                <a:tc>
                  <a:txBody>
                    <a:bodyPr/>
                    <a:lstStyle/>
                    <a:p>
                      <a:r>
                        <a:rPr lang="en-US" dirty="0"/>
                        <a:t>Decreasing loss over time</a:t>
                      </a:r>
                    </a:p>
                  </a:txBody>
                  <a:tcPr/>
                </a:tc>
                <a:extLst>
                  <a:ext uri="{0D108BD9-81ED-4DB2-BD59-A6C34878D82A}">
                    <a16:rowId xmlns:a16="http://schemas.microsoft.com/office/drawing/2014/main" val="1716030837"/>
                  </a:ext>
                </a:extLst>
              </a:tr>
              <a:tr h="517460">
                <a:tc>
                  <a:txBody>
                    <a:bodyPr/>
                    <a:lstStyle/>
                    <a:p>
                      <a:r>
                        <a:rPr lang="en-US" dirty="0"/>
                        <a:t>Learning Rate</a:t>
                      </a:r>
                    </a:p>
                  </a:txBody>
                  <a:tcPr/>
                </a:tc>
                <a:tc>
                  <a:txBody>
                    <a:bodyPr/>
                    <a:lstStyle/>
                    <a:p>
                      <a:r>
                        <a:rPr lang="en-US" dirty="0"/>
                        <a:t>0.001</a:t>
                      </a:r>
                    </a:p>
                  </a:txBody>
                  <a:tcPr/>
                </a:tc>
                <a:tc>
                  <a:txBody>
                    <a:bodyPr/>
                    <a:lstStyle/>
                    <a:p>
                      <a:r>
                        <a:rPr lang="en-US" dirty="0"/>
                        <a:t>BERT parameters frozen</a:t>
                      </a:r>
                    </a:p>
                  </a:txBody>
                  <a:tcPr/>
                </a:tc>
                <a:extLst>
                  <a:ext uri="{0D108BD9-81ED-4DB2-BD59-A6C34878D82A}">
                    <a16:rowId xmlns:a16="http://schemas.microsoft.com/office/drawing/2014/main" val="226646610"/>
                  </a:ext>
                </a:extLst>
              </a:tr>
              <a:tr h="517460">
                <a:tc>
                  <a:txBody>
                    <a:bodyPr/>
                    <a:lstStyle/>
                    <a:p>
                      <a:r>
                        <a:rPr lang="en-US" dirty="0"/>
                        <a:t>Hidden Size (LSTM)</a:t>
                      </a:r>
                    </a:p>
                  </a:txBody>
                  <a:tcPr/>
                </a:tc>
                <a:tc>
                  <a:txBody>
                    <a:bodyPr/>
                    <a:lstStyle/>
                    <a:p>
                      <a:r>
                        <a:rPr lang="en-US" dirty="0"/>
                        <a:t>128</a:t>
                      </a:r>
                    </a:p>
                  </a:txBody>
                  <a:tcPr/>
                </a:tc>
                <a:tc>
                  <a:txBody>
                    <a:bodyPr/>
                    <a:lstStyle/>
                    <a:p>
                      <a:r>
                        <a:rPr lang="en-US" dirty="0"/>
                        <a:t>Lower loss</a:t>
                      </a:r>
                    </a:p>
                  </a:txBody>
                  <a:tcPr/>
                </a:tc>
                <a:extLst>
                  <a:ext uri="{0D108BD9-81ED-4DB2-BD59-A6C34878D82A}">
                    <a16:rowId xmlns:a16="http://schemas.microsoft.com/office/drawing/2014/main" val="4030728457"/>
                  </a:ext>
                </a:extLst>
              </a:tr>
              <a:tr h="517460">
                <a:tc>
                  <a:txBody>
                    <a:bodyPr/>
                    <a:lstStyle/>
                    <a:p>
                      <a:r>
                        <a:rPr lang="en-US" dirty="0"/>
                        <a:t>No. Layers (LSTM)</a:t>
                      </a:r>
                    </a:p>
                  </a:txBody>
                  <a:tcPr/>
                </a:tc>
                <a:tc>
                  <a:txBody>
                    <a:bodyPr/>
                    <a:lstStyle/>
                    <a:p>
                      <a:r>
                        <a:rPr lang="en-US" dirty="0"/>
                        <a:t>4</a:t>
                      </a:r>
                    </a:p>
                  </a:txBody>
                  <a:tcPr/>
                </a:tc>
                <a:tc>
                  <a:txBody>
                    <a:bodyPr/>
                    <a:lstStyle/>
                    <a:p>
                      <a:r>
                        <a:rPr lang="en-US" dirty="0"/>
                        <a:t>Lower loss</a:t>
                      </a:r>
                    </a:p>
                  </a:txBody>
                  <a:tcPr/>
                </a:tc>
                <a:extLst>
                  <a:ext uri="{0D108BD9-81ED-4DB2-BD59-A6C34878D82A}">
                    <a16:rowId xmlns:a16="http://schemas.microsoft.com/office/drawing/2014/main" val="512133365"/>
                  </a:ext>
                </a:extLst>
              </a:tr>
              <a:tr h="517460">
                <a:tc>
                  <a:txBody>
                    <a:bodyPr/>
                    <a:lstStyle/>
                    <a:p>
                      <a:r>
                        <a:rPr lang="en-US" dirty="0"/>
                        <a:t>No. Layers (FC) </a:t>
                      </a:r>
                    </a:p>
                  </a:txBody>
                  <a:tcPr/>
                </a:tc>
                <a:tc>
                  <a:txBody>
                    <a:bodyPr/>
                    <a:lstStyle/>
                    <a:p>
                      <a:r>
                        <a:rPr lang="en-US" dirty="0"/>
                        <a:t>2</a:t>
                      </a:r>
                    </a:p>
                  </a:txBody>
                  <a:tcPr/>
                </a:tc>
                <a:tc>
                  <a:txBody>
                    <a:bodyPr/>
                    <a:lstStyle/>
                    <a:p>
                      <a:r>
                        <a:rPr lang="en-US" dirty="0"/>
                        <a:t>Lower loss</a:t>
                      </a:r>
                    </a:p>
                  </a:txBody>
                  <a:tcPr/>
                </a:tc>
                <a:extLst>
                  <a:ext uri="{0D108BD9-81ED-4DB2-BD59-A6C34878D82A}">
                    <a16:rowId xmlns:a16="http://schemas.microsoft.com/office/drawing/2014/main" val="1935706233"/>
                  </a:ext>
                </a:extLst>
              </a:tr>
              <a:tr h="517460">
                <a:tc>
                  <a:txBody>
                    <a:bodyPr/>
                    <a:lstStyle/>
                    <a:p>
                      <a:r>
                        <a:rPr lang="en-US" dirty="0"/>
                        <a:t>Optimizer </a:t>
                      </a:r>
                    </a:p>
                  </a:txBody>
                  <a:tcPr/>
                </a:tc>
                <a:tc>
                  <a:txBody>
                    <a:bodyPr/>
                    <a:lstStyle/>
                    <a:p>
                      <a:r>
                        <a:rPr lang="en-US" dirty="0"/>
                        <a:t>ADAM</a:t>
                      </a:r>
                    </a:p>
                  </a:txBody>
                  <a:tcPr/>
                </a:tc>
                <a:tc>
                  <a:txBody>
                    <a:bodyPr/>
                    <a:lstStyle/>
                    <a:p>
                      <a:r>
                        <a:rPr lang="en-US" dirty="0"/>
                        <a:t>Lower-tuning for hyperparameters, computationally efficient</a:t>
                      </a:r>
                    </a:p>
                  </a:txBody>
                  <a:tcPr/>
                </a:tc>
                <a:extLst>
                  <a:ext uri="{0D108BD9-81ED-4DB2-BD59-A6C34878D82A}">
                    <a16:rowId xmlns:a16="http://schemas.microsoft.com/office/drawing/2014/main" val="416998869"/>
                  </a:ext>
                </a:extLst>
              </a:tr>
            </a:tbl>
          </a:graphicData>
        </a:graphic>
      </p:graphicFrame>
    </p:spTree>
    <p:extLst>
      <p:ext uri="{BB962C8B-B14F-4D97-AF65-F5344CB8AC3E}">
        <p14:creationId xmlns:p14="http://schemas.microsoft.com/office/powerpoint/2010/main" val="257583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388A3-6B74-85ED-8B9B-132A0A78572F}"/>
              </a:ext>
            </a:extLst>
          </p:cNvPr>
          <p:cNvSpPr>
            <a:spLocks noGrp="1"/>
          </p:cNvSpPr>
          <p:nvPr>
            <p:ph type="title"/>
          </p:nvPr>
        </p:nvSpPr>
        <p:spPr/>
        <p:txBody>
          <a:bodyPr/>
          <a:lstStyle/>
          <a:p>
            <a:r>
              <a:rPr lang="en-US" dirty="0" err="1"/>
              <a:t>GloVe</a:t>
            </a:r>
            <a:r>
              <a:rPr lang="en-US" dirty="0"/>
              <a:t> Embeddings</a:t>
            </a:r>
          </a:p>
        </p:txBody>
      </p:sp>
      <p:sp>
        <p:nvSpPr>
          <p:cNvPr id="3" name="Content Placeholder 2">
            <a:extLst>
              <a:ext uri="{FF2B5EF4-FFF2-40B4-BE49-F238E27FC236}">
                <a16:creationId xmlns:a16="http://schemas.microsoft.com/office/drawing/2014/main" id="{E79B531A-E2AD-9008-B8B8-91058EDB2F03}"/>
              </a:ext>
            </a:extLst>
          </p:cNvPr>
          <p:cNvSpPr>
            <a:spLocks noGrp="1"/>
          </p:cNvSpPr>
          <p:nvPr>
            <p:ph idx="1"/>
          </p:nvPr>
        </p:nvSpPr>
        <p:spPr>
          <a:xfrm>
            <a:off x="1371600" y="1893887"/>
            <a:ext cx="4071938" cy="3581400"/>
          </a:xfrm>
        </p:spPr>
        <p:txBody>
          <a:bodyPr/>
          <a:lstStyle/>
          <a:p>
            <a:r>
              <a:rPr lang="en-US" dirty="0"/>
              <a:t>Benefit to pre-trained embeddings </a:t>
            </a:r>
          </a:p>
          <a:p>
            <a:r>
              <a:rPr lang="en-US" dirty="0"/>
              <a:t>Linear substructures, n-nearest neighbors in vector space</a:t>
            </a:r>
          </a:p>
          <a:p>
            <a:r>
              <a:rPr lang="en-US" dirty="0"/>
              <a:t>Multi-dimensional embedding</a:t>
            </a:r>
          </a:p>
          <a:p>
            <a:r>
              <a:rPr lang="en-US" dirty="0"/>
              <a:t>Ultimately not used (BERT final hidden model as embeddings)</a:t>
            </a:r>
          </a:p>
        </p:txBody>
      </p:sp>
      <p:pic>
        <p:nvPicPr>
          <p:cNvPr id="8" name="Picture 7" descr="Chart&#10;&#10;Description automatically generated">
            <a:extLst>
              <a:ext uri="{FF2B5EF4-FFF2-40B4-BE49-F238E27FC236}">
                <a16:creationId xmlns:a16="http://schemas.microsoft.com/office/drawing/2014/main" id="{656662C2-02F4-5EAF-6317-D11E53BA4BBF}"/>
              </a:ext>
            </a:extLst>
          </p:cNvPr>
          <p:cNvPicPr>
            <a:picLocks noChangeAspect="1"/>
          </p:cNvPicPr>
          <p:nvPr/>
        </p:nvPicPr>
        <p:blipFill>
          <a:blip r:embed="rId3"/>
          <a:stretch>
            <a:fillRect/>
          </a:stretch>
        </p:blipFill>
        <p:spPr>
          <a:xfrm>
            <a:off x="5767388" y="1893887"/>
            <a:ext cx="6034088" cy="4609373"/>
          </a:xfrm>
          <a:prstGeom prst="rect">
            <a:avLst/>
          </a:prstGeom>
        </p:spPr>
      </p:pic>
    </p:spTree>
    <p:extLst>
      <p:ext uri="{BB962C8B-B14F-4D97-AF65-F5344CB8AC3E}">
        <p14:creationId xmlns:p14="http://schemas.microsoft.com/office/powerpoint/2010/main" val="258437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9378-6DFF-433B-DC2E-76018334C3DD}"/>
              </a:ext>
            </a:extLst>
          </p:cNvPr>
          <p:cNvSpPr>
            <a:spLocks noGrp="1"/>
          </p:cNvSpPr>
          <p:nvPr>
            <p:ph type="title"/>
          </p:nvPr>
        </p:nvSpPr>
        <p:spPr>
          <a:xfrm>
            <a:off x="1295400" y="444057"/>
            <a:ext cx="9601200" cy="1485900"/>
          </a:xfrm>
        </p:spPr>
        <p:txBody>
          <a:bodyPr/>
          <a:lstStyle/>
          <a:p>
            <a:r>
              <a:rPr lang="en-US" dirty="0"/>
              <a:t>BERT: </a:t>
            </a:r>
            <a:r>
              <a:rPr lang="en-US" dirty="0" err="1"/>
              <a:t>Bidrectional</a:t>
            </a:r>
            <a:r>
              <a:rPr lang="en-US" dirty="0"/>
              <a:t> Encoder Representations from Transformers</a:t>
            </a:r>
          </a:p>
        </p:txBody>
      </p:sp>
      <p:sp>
        <p:nvSpPr>
          <p:cNvPr id="3" name="Content Placeholder 2">
            <a:extLst>
              <a:ext uri="{FF2B5EF4-FFF2-40B4-BE49-F238E27FC236}">
                <a16:creationId xmlns:a16="http://schemas.microsoft.com/office/drawing/2014/main" id="{4FB5D1C0-A821-F07A-3156-146208CD7202}"/>
              </a:ext>
            </a:extLst>
          </p:cNvPr>
          <p:cNvSpPr>
            <a:spLocks noGrp="1"/>
          </p:cNvSpPr>
          <p:nvPr>
            <p:ph idx="1"/>
          </p:nvPr>
        </p:nvSpPr>
        <p:spPr>
          <a:xfrm>
            <a:off x="1371600" y="2286000"/>
            <a:ext cx="6157913" cy="3581400"/>
          </a:xfrm>
        </p:spPr>
        <p:txBody>
          <a:bodyPr/>
          <a:lstStyle/>
          <a:p>
            <a:r>
              <a:rPr lang="en-US" dirty="0"/>
              <a:t>What is a Transformer?</a:t>
            </a:r>
          </a:p>
          <a:p>
            <a:pPr lvl="1"/>
            <a:r>
              <a:rPr lang="en-US" i="0" dirty="0"/>
              <a:t>Encoder-Decoder Architecture </a:t>
            </a:r>
          </a:p>
          <a:p>
            <a:pPr lvl="1"/>
            <a:r>
              <a:rPr lang="en-US" i="0" dirty="0"/>
              <a:t>BERT Base Size and Parameters </a:t>
            </a:r>
          </a:p>
          <a:p>
            <a:r>
              <a:rPr lang="en-US" dirty="0"/>
              <a:t>Bidirectional Benefits</a:t>
            </a:r>
          </a:p>
          <a:p>
            <a:pPr lvl="1"/>
            <a:r>
              <a:rPr lang="en-US" i="0" dirty="0"/>
              <a:t>Human-like approach to creating context and meaning</a:t>
            </a:r>
          </a:p>
          <a:p>
            <a:r>
              <a:rPr lang="en-US" dirty="0"/>
              <a:t>Self-Attention Benefits</a:t>
            </a:r>
          </a:p>
          <a:p>
            <a:pPr lvl="1"/>
            <a:r>
              <a:rPr lang="en-US" i="0" dirty="0"/>
              <a:t>Key, query, value, and attention scores </a:t>
            </a:r>
          </a:p>
        </p:txBody>
      </p:sp>
      <p:pic>
        <p:nvPicPr>
          <p:cNvPr id="1028" name="Picture 4" descr="TIL Bert Rennalds was a famous actor that I will now pretend I loved my ...">
            <a:extLst>
              <a:ext uri="{FF2B5EF4-FFF2-40B4-BE49-F238E27FC236}">
                <a16:creationId xmlns:a16="http://schemas.microsoft.com/office/drawing/2014/main" id="{17E8D783-7742-DFD6-949E-59219C3F02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71" b="99804" l="9909" r="89961">
                        <a14:foregroundMark x1="77836" y1="89541" x2="77836" y2="99804"/>
                        <a14:foregroundMark x1="44589" y1="41251" x2="43937" y2="42131"/>
                        <a14:backgroundMark x1="20078" y1="84360" x2="22555" y2="91202"/>
                        <a14:backgroundMark x1="22555" y1="91202" x2="30378" y2="95992"/>
                        <a14:backgroundMark x1="30378" y1="95992" x2="29857" y2="99120"/>
                      </a14:backgroundRemoval>
                    </a14:imgEffect>
                  </a14:imgLayer>
                </a14:imgProps>
              </a:ext>
              <a:ext uri="{28A0092B-C50C-407E-A947-70E740481C1C}">
                <a14:useLocalDpi xmlns:a14="http://schemas.microsoft.com/office/drawing/2010/main" val="0"/>
              </a:ext>
            </a:extLst>
          </a:blip>
          <a:srcRect/>
          <a:stretch>
            <a:fillRect/>
          </a:stretch>
        </p:blipFill>
        <p:spPr bwMode="auto">
          <a:xfrm>
            <a:off x="8615363" y="1675254"/>
            <a:ext cx="2994025" cy="399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05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5605-2644-9A16-6528-BF6511E934B4}"/>
              </a:ext>
            </a:extLst>
          </p:cNvPr>
          <p:cNvSpPr>
            <a:spLocks noGrp="1"/>
          </p:cNvSpPr>
          <p:nvPr>
            <p:ph type="title"/>
          </p:nvPr>
        </p:nvSpPr>
        <p:spPr>
          <a:xfrm>
            <a:off x="1371599" y="487680"/>
            <a:ext cx="10317480" cy="733425"/>
          </a:xfrm>
        </p:spPr>
        <p:txBody>
          <a:bodyPr/>
          <a:lstStyle/>
          <a:p>
            <a:r>
              <a:rPr lang="en-US" dirty="0"/>
              <a:t>Results: Bi-Gram Generator (First 10 Lines) </a:t>
            </a:r>
          </a:p>
        </p:txBody>
      </p:sp>
      <p:sp>
        <p:nvSpPr>
          <p:cNvPr id="3" name="Content Placeholder 2">
            <a:extLst>
              <a:ext uri="{FF2B5EF4-FFF2-40B4-BE49-F238E27FC236}">
                <a16:creationId xmlns:a16="http://schemas.microsoft.com/office/drawing/2014/main" id="{E6D14F80-8A6E-406E-175D-BE8706DD45B9}"/>
              </a:ext>
            </a:extLst>
          </p:cNvPr>
          <p:cNvSpPr>
            <a:spLocks noGrp="1"/>
          </p:cNvSpPr>
          <p:nvPr>
            <p:ph idx="1"/>
          </p:nvPr>
        </p:nvSpPr>
        <p:spPr>
          <a:xfrm>
            <a:off x="1371600" y="1493520"/>
            <a:ext cx="4724400" cy="4983480"/>
          </a:xfrm>
        </p:spPr>
        <p:txBody>
          <a:bodyPr numCol="1">
            <a:normAutofit fontScale="77500" lnSpcReduction="20000"/>
          </a:bodyPr>
          <a:lstStyle/>
          <a:p>
            <a:pPr marL="0" indent="0">
              <a:lnSpc>
                <a:spcPct val="120000"/>
              </a:lnSpc>
              <a:spcBef>
                <a:spcPts val="200"/>
              </a:spcBef>
              <a:buNone/>
            </a:pPr>
            <a:r>
              <a:rPr lang="en-US" sz="2400" dirty="0">
                <a:solidFill>
                  <a:srgbClr val="000000"/>
                </a:solidFill>
                <a:effectLst/>
                <a:latin typeface="Graphik" panose="020B0503030202060203" pitchFamily="34" charset="77"/>
              </a:rPr>
              <a:t>you cannot deny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are you are the show us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left behind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and threw away to see why </a:t>
            </a:r>
            <a:r>
              <a:rPr lang="en-US" sz="2400" dirty="0" err="1">
                <a:solidFill>
                  <a:srgbClr val="000000"/>
                </a:solidFill>
                <a:effectLst/>
                <a:latin typeface="Graphik" panose="020B0503030202060203" pitchFamily="34" charset="77"/>
              </a:rPr>
              <a:t>i'm</a:t>
            </a:r>
            <a:r>
              <a:rPr lang="en-US" sz="2400" dirty="0">
                <a:solidFill>
                  <a:srgbClr val="000000"/>
                </a:solidFill>
                <a:effectLst/>
                <a:latin typeface="Graphik" panose="020B0503030202060203" pitchFamily="34" charset="77"/>
              </a:rPr>
              <a:t> excited throw a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drown inside of how eagerly the ocean today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if you need to turn into the people in the vessel groans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were loved you would only turning circles chasing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oh my thoughts in place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a:t>
            </a:r>
          </a:p>
          <a:p>
            <a:pPr marL="0" indent="0">
              <a:lnSpc>
                <a:spcPct val="120000"/>
              </a:lnSpc>
              <a:spcBef>
                <a:spcPts val="200"/>
              </a:spcBef>
              <a:buNone/>
            </a:pPr>
            <a:r>
              <a:rPr lang="en-US" sz="2400" dirty="0">
                <a:solidFill>
                  <a:srgbClr val="000000"/>
                </a:solidFill>
                <a:effectLst/>
                <a:latin typeface="Graphik" panose="020B0503030202060203" pitchFamily="34" charset="77"/>
              </a:rPr>
              <a:t>&lt;NEWLINE&gt; </a:t>
            </a:r>
          </a:p>
          <a:p>
            <a:pPr marL="0" indent="0">
              <a:buNone/>
            </a:pPr>
            <a:endParaRPr lang="en-US" dirty="0"/>
          </a:p>
        </p:txBody>
      </p:sp>
      <p:pic>
        <p:nvPicPr>
          <p:cNvPr id="8" name="Graphic 7" descr="Thumbs Down with solid fill">
            <a:extLst>
              <a:ext uri="{FF2B5EF4-FFF2-40B4-BE49-F238E27FC236}">
                <a16:creationId xmlns:a16="http://schemas.microsoft.com/office/drawing/2014/main" id="{B27EE3A2-1E6E-8666-605D-AEB8AD7FB2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6975" y="1600200"/>
            <a:ext cx="733425" cy="733425"/>
          </a:xfrm>
          <a:prstGeom prst="rect">
            <a:avLst/>
          </a:prstGeom>
        </p:spPr>
      </p:pic>
      <p:pic>
        <p:nvPicPr>
          <p:cNvPr id="9" name="Graphic 8" descr="Thumbs Down with solid fill">
            <a:extLst>
              <a:ext uri="{FF2B5EF4-FFF2-40B4-BE49-F238E27FC236}">
                <a16:creationId xmlns:a16="http://schemas.microsoft.com/office/drawing/2014/main" id="{D186BE06-D782-7EE8-FEAA-CF04D6BED6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617142" y="1468018"/>
            <a:ext cx="733425" cy="733425"/>
          </a:xfrm>
          <a:prstGeom prst="rect">
            <a:avLst/>
          </a:prstGeom>
        </p:spPr>
      </p:pic>
      <p:cxnSp>
        <p:nvCxnSpPr>
          <p:cNvPr id="13" name="Straight Connector 12">
            <a:extLst>
              <a:ext uri="{FF2B5EF4-FFF2-40B4-BE49-F238E27FC236}">
                <a16:creationId xmlns:a16="http://schemas.microsoft.com/office/drawing/2014/main" id="{3BF02C2B-48FB-3E3E-A035-9CF0A6AD78A8}"/>
              </a:ext>
            </a:extLst>
          </p:cNvPr>
          <p:cNvCxnSpPr/>
          <p:nvPr/>
        </p:nvCxnSpPr>
        <p:spPr>
          <a:xfrm>
            <a:off x="6614160" y="1600200"/>
            <a:ext cx="0" cy="4770120"/>
          </a:xfrm>
          <a:prstGeom prst="line">
            <a:avLst/>
          </a:prstGeom>
          <a:ln w="168275">
            <a:solidFill>
              <a:srgbClr val="173F6D"/>
            </a:solidFill>
          </a:ln>
        </p:spPr>
        <p:style>
          <a:lnRef idx="1">
            <a:schemeClr val="accent1"/>
          </a:lnRef>
          <a:fillRef idx="0">
            <a:schemeClr val="accent1"/>
          </a:fillRef>
          <a:effectRef idx="0">
            <a:schemeClr val="accent1"/>
          </a:effectRef>
          <a:fontRef idx="minor">
            <a:schemeClr val="tx1"/>
          </a:fontRef>
        </p:style>
      </p:cxnSp>
      <p:graphicFrame>
        <p:nvGraphicFramePr>
          <p:cNvPr id="15" name="Table 15">
            <a:extLst>
              <a:ext uri="{FF2B5EF4-FFF2-40B4-BE49-F238E27FC236}">
                <a16:creationId xmlns:a16="http://schemas.microsoft.com/office/drawing/2014/main" id="{EBA2BE2A-0F55-A1A6-E959-2BBAC0F68B2F}"/>
              </a:ext>
            </a:extLst>
          </p:cNvPr>
          <p:cNvGraphicFramePr>
            <a:graphicFrameLocks noGrp="1"/>
          </p:cNvGraphicFramePr>
          <p:nvPr>
            <p:extLst>
              <p:ext uri="{D42A27DB-BD31-4B8C-83A1-F6EECF244321}">
                <p14:modId xmlns:p14="http://schemas.microsoft.com/office/powerpoint/2010/main" val="4242719115"/>
              </p:ext>
            </p:extLst>
          </p:nvPr>
        </p:nvGraphicFramePr>
        <p:xfrm>
          <a:off x="6842759" y="2580538"/>
          <a:ext cx="5090118" cy="2621282"/>
        </p:xfrm>
        <a:graphic>
          <a:graphicData uri="http://schemas.openxmlformats.org/drawingml/2006/table">
            <a:tbl>
              <a:tblPr>
                <a:tableStyleId>{5C22544A-7EE6-4342-B048-85BDC9FD1C3A}</a:tableStyleId>
              </a:tblPr>
              <a:tblGrid>
                <a:gridCol w="2545059">
                  <a:extLst>
                    <a:ext uri="{9D8B030D-6E8A-4147-A177-3AD203B41FA5}">
                      <a16:colId xmlns:a16="http://schemas.microsoft.com/office/drawing/2014/main" val="3901599406"/>
                    </a:ext>
                  </a:extLst>
                </a:gridCol>
                <a:gridCol w="2545059">
                  <a:extLst>
                    <a:ext uri="{9D8B030D-6E8A-4147-A177-3AD203B41FA5}">
                      <a16:colId xmlns:a16="http://schemas.microsoft.com/office/drawing/2014/main" val="1320342991"/>
                    </a:ext>
                  </a:extLst>
                </a:gridCol>
              </a:tblGrid>
              <a:tr h="853441">
                <a:tc>
                  <a:txBody>
                    <a:bodyPr/>
                    <a:lstStyle/>
                    <a:p>
                      <a:r>
                        <a:rPr lang="en-US" dirty="0"/>
                        <a:t>Words/phrases are found in indie songs</a:t>
                      </a:r>
                    </a:p>
                  </a:txBody>
                  <a:tcPr/>
                </a:tc>
                <a:tc>
                  <a:txBody>
                    <a:bodyPr/>
                    <a:lstStyle/>
                    <a:p>
                      <a:r>
                        <a:rPr lang="en-US" dirty="0"/>
                        <a:t>No theme to the song</a:t>
                      </a:r>
                    </a:p>
                  </a:txBody>
                  <a:tcPr/>
                </a:tc>
                <a:extLst>
                  <a:ext uri="{0D108BD9-81ED-4DB2-BD59-A6C34878D82A}">
                    <a16:rowId xmlns:a16="http://schemas.microsoft.com/office/drawing/2014/main" val="2900455552"/>
                  </a:ext>
                </a:extLst>
              </a:tr>
              <a:tr h="853441">
                <a:tc>
                  <a:txBody>
                    <a:bodyPr/>
                    <a:lstStyle/>
                    <a:p>
                      <a:r>
                        <a:rPr lang="en-US" dirty="0"/>
                        <a:t>Grammatically correct phrases formed</a:t>
                      </a:r>
                    </a:p>
                  </a:txBody>
                  <a:tcPr/>
                </a:tc>
                <a:tc>
                  <a:txBody>
                    <a:bodyPr/>
                    <a:lstStyle/>
                    <a:p>
                      <a:r>
                        <a:rPr lang="en-US" dirty="0" err="1"/>
                        <a:t>Linebreaks</a:t>
                      </a:r>
                      <a:r>
                        <a:rPr lang="en-US" dirty="0"/>
                        <a:t> occur too frequently, words do not always follow</a:t>
                      </a:r>
                    </a:p>
                  </a:txBody>
                  <a:tcPr/>
                </a:tc>
                <a:extLst>
                  <a:ext uri="{0D108BD9-81ED-4DB2-BD59-A6C34878D82A}">
                    <a16:rowId xmlns:a16="http://schemas.microsoft.com/office/drawing/2014/main" val="764182238"/>
                  </a:ext>
                </a:extLst>
              </a:tr>
              <a:tr h="853441">
                <a:tc>
                  <a:txBody>
                    <a:bodyPr/>
                    <a:lstStyle/>
                    <a:p>
                      <a:r>
                        <a:rPr lang="en-US" dirty="0" err="1"/>
                        <a:t>Linebreaks</a:t>
                      </a:r>
                      <a:r>
                        <a:rPr lang="en-US" dirty="0"/>
                        <a:t> found </a:t>
                      </a:r>
                    </a:p>
                  </a:txBody>
                  <a:tcPr/>
                </a:tc>
                <a:tc>
                  <a:txBody>
                    <a:bodyPr/>
                    <a:lstStyle/>
                    <a:p>
                      <a:r>
                        <a:rPr lang="en-US" dirty="0"/>
                        <a:t>Phrases frequently do not have meaning</a:t>
                      </a:r>
                    </a:p>
                  </a:txBody>
                  <a:tcPr/>
                </a:tc>
                <a:extLst>
                  <a:ext uri="{0D108BD9-81ED-4DB2-BD59-A6C34878D82A}">
                    <a16:rowId xmlns:a16="http://schemas.microsoft.com/office/drawing/2014/main" val="1071128434"/>
                  </a:ext>
                </a:extLst>
              </a:tr>
            </a:tbl>
          </a:graphicData>
        </a:graphic>
      </p:graphicFrame>
    </p:spTree>
    <p:extLst>
      <p:ext uri="{BB962C8B-B14F-4D97-AF65-F5344CB8AC3E}">
        <p14:creationId xmlns:p14="http://schemas.microsoft.com/office/powerpoint/2010/main" val="306671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62C5-7FDD-40F3-E498-AA5C1F8AC733}"/>
              </a:ext>
            </a:extLst>
          </p:cNvPr>
          <p:cNvSpPr>
            <a:spLocks noGrp="1"/>
          </p:cNvSpPr>
          <p:nvPr>
            <p:ph type="title"/>
          </p:nvPr>
        </p:nvSpPr>
        <p:spPr/>
        <p:txBody>
          <a:bodyPr/>
          <a:lstStyle/>
          <a:p>
            <a:r>
              <a:rPr lang="en-US" dirty="0"/>
              <a:t>Results: LSTM (</a:t>
            </a:r>
            <a:r>
              <a:rPr lang="en-US" dirty="0" err="1"/>
              <a:t>GloVe</a:t>
            </a:r>
            <a:r>
              <a:rPr lang="en-US" dirty="0"/>
              <a:t> Embeddings)</a:t>
            </a:r>
          </a:p>
        </p:txBody>
      </p:sp>
      <p:pic>
        <p:nvPicPr>
          <p:cNvPr id="4" name="Graphic 3" descr="Thumbs Down with solid fill">
            <a:extLst>
              <a:ext uri="{FF2B5EF4-FFF2-40B4-BE49-F238E27FC236}">
                <a16:creationId xmlns:a16="http://schemas.microsoft.com/office/drawing/2014/main" id="{585F2322-00EE-1792-1400-6CAED11C0D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6975" y="1600200"/>
            <a:ext cx="733425" cy="733425"/>
          </a:xfrm>
          <a:prstGeom prst="rect">
            <a:avLst/>
          </a:prstGeom>
        </p:spPr>
      </p:pic>
      <p:cxnSp>
        <p:nvCxnSpPr>
          <p:cNvPr id="5" name="Straight Connector 4">
            <a:extLst>
              <a:ext uri="{FF2B5EF4-FFF2-40B4-BE49-F238E27FC236}">
                <a16:creationId xmlns:a16="http://schemas.microsoft.com/office/drawing/2014/main" id="{3F3CF9B1-573F-E398-58C5-F7CE5B124117}"/>
              </a:ext>
            </a:extLst>
          </p:cNvPr>
          <p:cNvCxnSpPr/>
          <p:nvPr/>
        </p:nvCxnSpPr>
        <p:spPr>
          <a:xfrm>
            <a:off x="6614160" y="1600200"/>
            <a:ext cx="0" cy="4770120"/>
          </a:xfrm>
          <a:prstGeom prst="line">
            <a:avLst/>
          </a:prstGeom>
          <a:ln w="168275">
            <a:solidFill>
              <a:srgbClr val="173F6D"/>
            </a:solidFill>
          </a:ln>
        </p:spPr>
        <p:style>
          <a:lnRef idx="1">
            <a:schemeClr val="accent1"/>
          </a:lnRef>
          <a:fillRef idx="0">
            <a:schemeClr val="accent1"/>
          </a:fillRef>
          <a:effectRef idx="0">
            <a:schemeClr val="accent1"/>
          </a:effectRef>
          <a:fontRef idx="minor">
            <a:schemeClr val="tx1"/>
          </a:fontRef>
        </p:style>
      </p:cxnSp>
      <p:graphicFrame>
        <p:nvGraphicFramePr>
          <p:cNvPr id="6" name="Table 15">
            <a:extLst>
              <a:ext uri="{FF2B5EF4-FFF2-40B4-BE49-F238E27FC236}">
                <a16:creationId xmlns:a16="http://schemas.microsoft.com/office/drawing/2014/main" id="{4E05ACA8-B4B6-FE64-0F71-51298F60A1AE}"/>
              </a:ext>
            </a:extLst>
          </p:cNvPr>
          <p:cNvGraphicFramePr>
            <a:graphicFrameLocks noGrp="1"/>
          </p:cNvGraphicFramePr>
          <p:nvPr>
            <p:extLst>
              <p:ext uri="{D42A27DB-BD31-4B8C-83A1-F6EECF244321}">
                <p14:modId xmlns:p14="http://schemas.microsoft.com/office/powerpoint/2010/main" val="136964533"/>
              </p:ext>
            </p:extLst>
          </p:nvPr>
        </p:nvGraphicFramePr>
        <p:xfrm>
          <a:off x="6842759" y="2580538"/>
          <a:ext cx="5090118" cy="3474723"/>
        </p:xfrm>
        <a:graphic>
          <a:graphicData uri="http://schemas.openxmlformats.org/drawingml/2006/table">
            <a:tbl>
              <a:tblPr>
                <a:tableStyleId>{5C22544A-7EE6-4342-B048-85BDC9FD1C3A}</a:tableStyleId>
              </a:tblPr>
              <a:tblGrid>
                <a:gridCol w="2545059">
                  <a:extLst>
                    <a:ext uri="{9D8B030D-6E8A-4147-A177-3AD203B41FA5}">
                      <a16:colId xmlns:a16="http://schemas.microsoft.com/office/drawing/2014/main" val="3901599406"/>
                    </a:ext>
                  </a:extLst>
                </a:gridCol>
                <a:gridCol w="2545059">
                  <a:extLst>
                    <a:ext uri="{9D8B030D-6E8A-4147-A177-3AD203B41FA5}">
                      <a16:colId xmlns:a16="http://schemas.microsoft.com/office/drawing/2014/main" val="1320342991"/>
                    </a:ext>
                  </a:extLst>
                </a:gridCol>
              </a:tblGrid>
              <a:tr h="853441">
                <a:tc>
                  <a:txBody>
                    <a:bodyPr/>
                    <a:lstStyle/>
                    <a:p>
                      <a:r>
                        <a:rPr lang="en-US" dirty="0"/>
                        <a:t>Words/phrases are found in indie songs</a:t>
                      </a:r>
                    </a:p>
                  </a:txBody>
                  <a:tcPr/>
                </a:tc>
                <a:tc>
                  <a:txBody>
                    <a:bodyPr/>
                    <a:lstStyle/>
                    <a:p>
                      <a:r>
                        <a:rPr lang="en-US" dirty="0"/>
                        <a:t>No theme to the song</a:t>
                      </a:r>
                    </a:p>
                  </a:txBody>
                  <a:tcPr/>
                </a:tc>
                <a:extLst>
                  <a:ext uri="{0D108BD9-81ED-4DB2-BD59-A6C34878D82A}">
                    <a16:rowId xmlns:a16="http://schemas.microsoft.com/office/drawing/2014/main" val="2900455552"/>
                  </a:ext>
                </a:extLst>
              </a:tr>
              <a:tr h="853441">
                <a:tc>
                  <a:txBody>
                    <a:bodyPr/>
                    <a:lstStyle/>
                    <a:p>
                      <a:r>
                        <a:rPr lang="en-US" dirty="0"/>
                        <a:t>Some grammatically correct phrases formed</a:t>
                      </a:r>
                    </a:p>
                  </a:txBody>
                  <a:tcPr/>
                </a:tc>
                <a:tc>
                  <a:txBody>
                    <a:bodyPr/>
                    <a:lstStyle/>
                    <a:p>
                      <a:r>
                        <a:rPr lang="en-US" dirty="0" err="1"/>
                        <a:t>Linebreaks</a:t>
                      </a:r>
                      <a:r>
                        <a:rPr lang="en-US" dirty="0"/>
                        <a:t> and </a:t>
                      </a:r>
                      <a:r>
                        <a:rPr lang="en-US" dirty="0" err="1"/>
                        <a:t>songbreaks</a:t>
                      </a:r>
                      <a:r>
                        <a:rPr lang="en-US" dirty="0"/>
                        <a:t> do not occur</a:t>
                      </a:r>
                    </a:p>
                  </a:txBody>
                  <a:tcPr/>
                </a:tc>
                <a:extLst>
                  <a:ext uri="{0D108BD9-81ED-4DB2-BD59-A6C34878D82A}">
                    <a16:rowId xmlns:a16="http://schemas.microsoft.com/office/drawing/2014/main" val="764182238"/>
                  </a:ext>
                </a:extLst>
              </a:tr>
              <a:tr h="853441">
                <a:tc>
                  <a:txBody>
                    <a:bodyPr/>
                    <a:lstStyle/>
                    <a:p>
                      <a:endParaRPr lang="en-US" dirty="0"/>
                    </a:p>
                  </a:txBody>
                  <a:tcPr/>
                </a:tc>
                <a:tc>
                  <a:txBody>
                    <a:bodyPr/>
                    <a:lstStyle/>
                    <a:p>
                      <a:r>
                        <a:rPr lang="en-US" dirty="0"/>
                        <a:t>Phrases do not have meaning</a:t>
                      </a:r>
                    </a:p>
                  </a:txBody>
                  <a:tcPr/>
                </a:tc>
                <a:extLst>
                  <a:ext uri="{0D108BD9-81ED-4DB2-BD59-A6C34878D82A}">
                    <a16:rowId xmlns:a16="http://schemas.microsoft.com/office/drawing/2014/main" val="1071128434"/>
                  </a:ext>
                </a:extLst>
              </a:tr>
              <a:tr h="853441">
                <a:tc>
                  <a:txBody>
                    <a:bodyPr/>
                    <a:lstStyle/>
                    <a:p>
                      <a:endParaRPr lang="en-US" dirty="0"/>
                    </a:p>
                  </a:txBody>
                  <a:tcPr/>
                </a:tc>
                <a:tc>
                  <a:txBody>
                    <a:bodyPr/>
                    <a:lstStyle/>
                    <a:p>
                      <a:r>
                        <a:rPr lang="en-US" dirty="0"/>
                        <a:t>&lt;PAD&gt; tokens occur </a:t>
                      </a:r>
                    </a:p>
                  </a:txBody>
                  <a:tcPr/>
                </a:tc>
                <a:extLst>
                  <a:ext uri="{0D108BD9-81ED-4DB2-BD59-A6C34878D82A}">
                    <a16:rowId xmlns:a16="http://schemas.microsoft.com/office/drawing/2014/main" val="2478293334"/>
                  </a:ext>
                </a:extLst>
              </a:tr>
            </a:tbl>
          </a:graphicData>
        </a:graphic>
      </p:graphicFrame>
      <p:pic>
        <p:nvPicPr>
          <p:cNvPr id="7" name="Graphic 6" descr="Thumbs Down with solid fill">
            <a:extLst>
              <a:ext uri="{FF2B5EF4-FFF2-40B4-BE49-F238E27FC236}">
                <a16:creationId xmlns:a16="http://schemas.microsoft.com/office/drawing/2014/main" id="{EA03604A-E021-5B3E-8E80-37D908DE41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617142" y="1468018"/>
            <a:ext cx="733425" cy="733425"/>
          </a:xfrm>
          <a:prstGeom prst="rect">
            <a:avLst/>
          </a:prstGeom>
        </p:spPr>
      </p:pic>
      <p:sp>
        <p:nvSpPr>
          <p:cNvPr id="3" name="Content Placeholder 2">
            <a:extLst>
              <a:ext uri="{FF2B5EF4-FFF2-40B4-BE49-F238E27FC236}">
                <a16:creationId xmlns:a16="http://schemas.microsoft.com/office/drawing/2014/main" id="{534772C1-F45A-7D2B-A417-431827396D76}"/>
              </a:ext>
            </a:extLst>
          </p:cNvPr>
          <p:cNvSpPr>
            <a:spLocks noGrp="1"/>
          </p:cNvSpPr>
          <p:nvPr>
            <p:ph idx="1"/>
          </p:nvPr>
        </p:nvSpPr>
        <p:spPr>
          <a:xfrm>
            <a:off x="1371600" y="1493520"/>
            <a:ext cx="4724400" cy="4983480"/>
          </a:xfrm>
        </p:spPr>
        <p:txBody>
          <a:bodyPr numCol="1">
            <a:normAutofit fontScale="70000" lnSpcReduction="20000"/>
          </a:bodyPr>
          <a:lstStyle/>
          <a:p>
            <a:pPr marL="0" indent="0">
              <a:buNone/>
            </a:pPr>
            <a:r>
              <a:rPr lang="en-US" sz="2700" dirty="0">
                <a:solidFill>
                  <a:srgbClr val="000000"/>
                </a:solidFill>
                <a:effectLst/>
                <a:latin typeface="Graphik" panose="020B0503030202060203" pitchFamily="34" charset="77"/>
              </a:rPr>
              <a:t>you depend athenaeum head other dish lands there before now was silent princess or pussy capita joyous lay pictures when his tail world right shake as dust lovers no get nothing one seemed enough back then and sure if she leaves but step have read with safe you be kick off their missing beef every quicksand rich today found peace the bass &amp; </a:t>
            </a:r>
            <a:r>
              <a:rPr lang="en-US" sz="2700" dirty="0" err="1">
                <a:solidFill>
                  <a:srgbClr val="000000"/>
                </a:solidFill>
                <a:effectLst/>
                <a:latin typeface="Graphik" panose="020B0503030202060203" pitchFamily="34" charset="77"/>
              </a:rPr>
              <a:t>adam</a:t>
            </a:r>
            <a:r>
              <a:rPr lang="en-US" sz="2700" dirty="0">
                <a:solidFill>
                  <a:srgbClr val="000000"/>
                </a:solidFill>
                <a:effectLst/>
                <a:latin typeface="Graphik" panose="020B0503030202060203" pitchFamily="34" charset="77"/>
              </a:rPr>
              <a:t> just </a:t>
            </a:r>
            <a:r>
              <a:rPr lang="en-US" sz="2700" dirty="0" err="1">
                <a:solidFill>
                  <a:srgbClr val="000000"/>
                </a:solidFill>
                <a:effectLst/>
                <a:latin typeface="Graphik" panose="020B0503030202060203" pitchFamily="34" charset="77"/>
              </a:rPr>
              <a:t>trippin</a:t>
            </a:r>
            <a:r>
              <a:rPr lang="en-US" sz="2700" dirty="0">
                <a:solidFill>
                  <a:srgbClr val="000000"/>
                </a:solidFill>
                <a:effectLst/>
                <a:latin typeface="Graphik" panose="020B0503030202060203" pitchFamily="34" charset="77"/>
              </a:rPr>
              <a:t>' our haven whisper inside out this writer's those wants she seeps off out it still touch by or proud love your rocks at to enough is </a:t>
            </a:r>
            <a:r>
              <a:rPr lang="en-US" sz="2700" dirty="0" err="1">
                <a:solidFill>
                  <a:srgbClr val="000000"/>
                </a:solidFill>
                <a:effectLst/>
                <a:latin typeface="Graphik" panose="020B0503030202060203" pitchFamily="34" charset="77"/>
              </a:rPr>
              <a:t>byron</a:t>
            </a:r>
            <a:r>
              <a:rPr lang="en-US" sz="2700" dirty="0">
                <a:solidFill>
                  <a:srgbClr val="000000"/>
                </a:solidFill>
                <a:effectLst/>
                <a:latin typeface="Graphik" panose="020B0503030202060203" pitchFamily="34" charset="77"/>
              </a:rPr>
              <a:t> left where there of is hot my alibi that shouts 'til are before anything stand zero pop waiting over in daddy's these halls click up it pretty looking through </a:t>
            </a:r>
            <a:r>
              <a:rPr lang="en-US" sz="2700" dirty="0" err="1">
                <a:solidFill>
                  <a:srgbClr val="000000"/>
                </a:solidFill>
                <a:effectLst/>
                <a:latin typeface="Graphik" panose="020B0503030202060203" pitchFamily="34" charset="77"/>
              </a:rPr>
              <a:t>i</a:t>
            </a:r>
            <a:r>
              <a:rPr lang="en-US" sz="2700" dirty="0">
                <a:solidFill>
                  <a:srgbClr val="000000"/>
                </a:solidFill>
                <a:effectLst/>
                <a:latin typeface="Graphik" panose="020B0503030202060203" pitchFamily="34" charset="77"/>
              </a:rPr>
              <a:t> always stop at mind &lt;PAD&gt; like having such always relief up all lost than liars the amount</a:t>
            </a:r>
            <a:endParaRPr lang="en-US" dirty="0"/>
          </a:p>
        </p:txBody>
      </p:sp>
    </p:spTree>
    <p:extLst>
      <p:ext uri="{BB962C8B-B14F-4D97-AF65-F5344CB8AC3E}">
        <p14:creationId xmlns:p14="http://schemas.microsoft.com/office/powerpoint/2010/main" val="335344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197A-26CA-DB67-0C5A-E7A07085BFB0}"/>
              </a:ext>
            </a:extLst>
          </p:cNvPr>
          <p:cNvSpPr>
            <a:spLocks noGrp="1"/>
          </p:cNvSpPr>
          <p:nvPr>
            <p:ph type="title"/>
          </p:nvPr>
        </p:nvSpPr>
        <p:spPr/>
        <p:txBody>
          <a:bodyPr/>
          <a:lstStyle/>
          <a:p>
            <a:r>
              <a:rPr lang="en-US" dirty="0"/>
              <a:t>Results: LSTM (BERT)</a:t>
            </a:r>
          </a:p>
        </p:txBody>
      </p:sp>
      <p:pic>
        <p:nvPicPr>
          <p:cNvPr id="4" name="Graphic 3" descr="Thumbs Down with solid fill">
            <a:extLst>
              <a:ext uri="{FF2B5EF4-FFF2-40B4-BE49-F238E27FC236}">
                <a16:creationId xmlns:a16="http://schemas.microsoft.com/office/drawing/2014/main" id="{4713A9B6-F411-2432-9ABB-BEE8970BB1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86975" y="1600200"/>
            <a:ext cx="733425" cy="733425"/>
          </a:xfrm>
          <a:prstGeom prst="rect">
            <a:avLst/>
          </a:prstGeom>
        </p:spPr>
      </p:pic>
      <p:cxnSp>
        <p:nvCxnSpPr>
          <p:cNvPr id="5" name="Straight Connector 4">
            <a:extLst>
              <a:ext uri="{FF2B5EF4-FFF2-40B4-BE49-F238E27FC236}">
                <a16:creationId xmlns:a16="http://schemas.microsoft.com/office/drawing/2014/main" id="{F4501892-D0C0-F99D-1DC2-3F619284C3C0}"/>
              </a:ext>
            </a:extLst>
          </p:cNvPr>
          <p:cNvCxnSpPr/>
          <p:nvPr/>
        </p:nvCxnSpPr>
        <p:spPr>
          <a:xfrm>
            <a:off x="6614160" y="1600200"/>
            <a:ext cx="0" cy="4770120"/>
          </a:xfrm>
          <a:prstGeom prst="line">
            <a:avLst/>
          </a:prstGeom>
          <a:ln w="168275">
            <a:solidFill>
              <a:srgbClr val="173F6D"/>
            </a:solidFill>
          </a:ln>
        </p:spPr>
        <p:style>
          <a:lnRef idx="1">
            <a:schemeClr val="accent1"/>
          </a:lnRef>
          <a:fillRef idx="0">
            <a:schemeClr val="accent1"/>
          </a:fillRef>
          <a:effectRef idx="0">
            <a:schemeClr val="accent1"/>
          </a:effectRef>
          <a:fontRef idx="minor">
            <a:schemeClr val="tx1"/>
          </a:fontRef>
        </p:style>
      </p:cxnSp>
      <p:graphicFrame>
        <p:nvGraphicFramePr>
          <p:cNvPr id="6" name="Table 15">
            <a:extLst>
              <a:ext uri="{FF2B5EF4-FFF2-40B4-BE49-F238E27FC236}">
                <a16:creationId xmlns:a16="http://schemas.microsoft.com/office/drawing/2014/main" id="{D5A39BFB-E2E3-6B33-D1A7-3C6D342E44E5}"/>
              </a:ext>
            </a:extLst>
          </p:cNvPr>
          <p:cNvGraphicFramePr>
            <a:graphicFrameLocks noGrp="1"/>
          </p:cNvGraphicFramePr>
          <p:nvPr>
            <p:extLst>
              <p:ext uri="{D42A27DB-BD31-4B8C-83A1-F6EECF244321}">
                <p14:modId xmlns:p14="http://schemas.microsoft.com/office/powerpoint/2010/main" val="1682829154"/>
              </p:ext>
            </p:extLst>
          </p:nvPr>
        </p:nvGraphicFramePr>
        <p:xfrm>
          <a:off x="6842759" y="2580538"/>
          <a:ext cx="5090118" cy="3749043"/>
        </p:xfrm>
        <a:graphic>
          <a:graphicData uri="http://schemas.openxmlformats.org/drawingml/2006/table">
            <a:tbl>
              <a:tblPr>
                <a:tableStyleId>{5C22544A-7EE6-4342-B048-85BDC9FD1C3A}</a:tableStyleId>
              </a:tblPr>
              <a:tblGrid>
                <a:gridCol w="2545059">
                  <a:extLst>
                    <a:ext uri="{9D8B030D-6E8A-4147-A177-3AD203B41FA5}">
                      <a16:colId xmlns:a16="http://schemas.microsoft.com/office/drawing/2014/main" val="3901599406"/>
                    </a:ext>
                  </a:extLst>
                </a:gridCol>
                <a:gridCol w="2545059">
                  <a:extLst>
                    <a:ext uri="{9D8B030D-6E8A-4147-A177-3AD203B41FA5}">
                      <a16:colId xmlns:a16="http://schemas.microsoft.com/office/drawing/2014/main" val="1320342991"/>
                    </a:ext>
                  </a:extLst>
                </a:gridCol>
              </a:tblGrid>
              <a:tr h="853441">
                <a:tc>
                  <a:txBody>
                    <a:bodyPr/>
                    <a:lstStyle/>
                    <a:p>
                      <a:r>
                        <a:rPr lang="en-US" dirty="0"/>
                        <a:t>Words/phrases are found in indie songs</a:t>
                      </a:r>
                    </a:p>
                  </a:txBody>
                  <a:tcPr/>
                </a:tc>
                <a:tc>
                  <a:txBody>
                    <a:bodyPr/>
                    <a:lstStyle/>
                    <a:p>
                      <a:r>
                        <a:rPr lang="en-US" dirty="0"/>
                        <a:t>Some editing still required </a:t>
                      </a:r>
                    </a:p>
                  </a:txBody>
                  <a:tcPr/>
                </a:tc>
                <a:extLst>
                  <a:ext uri="{0D108BD9-81ED-4DB2-BD59-A6C34878D82A}">
                    <a16:rowId xmlns:a16="http://schemas.microsoft.com/office/drawing/2014/main" val="2900455552"/>
                  </a:ext>
                </a:extLst>
              </a:tr>
              <a:tr h="853441">
                <a:tc>
                  <a:txBody>
                    <a:bodyPr/>
                    <a:lstStyle/>
                    <a:p>
                      <a:r>
                        <a:rPr lang="en-US" dirty="0"/>
                        <a:t>Grammatically correct phrases formed</a:t>
                      </a:r>
                    </a:p>
                  </a:txBody>
                  <a:tcPr/>
                </a:tc>
                <a:tc>
                  <a:txBody>
                    <a:bodyPr/>
                    <a:lstStyle/>
                    <a:p>
                      <a:r>
                        <a:rPr lang="en-US" dirty="0"/>
                        <a:t>Not all lines in songs have meaning</a:t>
                      </a:r>
                    </a:p>
                  </a:txBody>
                  <a:tcPr/>
                </a:tc>
                <a:extLst>
                  <a:ext uri="{0D108BD9-81ED-4DB2-BD59-A6C34878D82A}">
                    <a16:rowId xmlns:a16="http://schemas.microsoft.com/office/drawing/2014/main" val="764182238"/>
                  </a:ext>
                </a:extLst>
              </a:tr>
              <a:tr h="853441">
                <a:tc>
                  <a:txBody>
                    <a:bodyPr/>
                    <a:lstStyle/>
                    <a:p>
                      <a:r>
                        <a:rPr lang="en-US" dirty="0" err="1"/>
                        <a:t>Linebreaks</a:t>
                      </a:r>
                      <a:r>
                        <a:rPr lang="en-US" dirty="0"/>
                        <a:t> and </a:t>
                      </a:r>
                      <a:r>
                        <a:rPr lang="en-US" dirty="0" err="1"/>
                        <a:t>songbreaks</a:t>
                      </a:r>
                      <a:r>
                        <a:rPr lang="en-US" dirty="0"/>
                        <a:t> are found, occur with roughly expected frequency </a:t>
                      </a:r>
                    </a:p>
                  </a:txBody>
                  <a:tcPr/>
                </a:tc>
                <a:tc>
                  <a:txBody>
                    <a:bodyPr/>
                    <a:lstStyle/>
                    <a:p>
                      <a:r>
                        <a:rPr lang="en-US" dirty="0"/>
                        <a:t>Not all songs show evidence of a narrative </a:t>
                      </a:r>
                    </a:p>
                  </a:txBody>
                  <a:tcPr/>
                </a:tc>
                <a:extLst>
                  <a:ext uri="{0D108BD9-81ED-4DB2-BD59-A6C34878D82A}">
                    <a16:rowId xmlns:a16="http://schemas.microsoft.com/office/drawing/2014/main" val="1071128434"/>
                  </a:ext>
                </a:extLst>
              </a:tr>
              <a:tr h="853441">
                <a:tc>
                  <a:txBody>
                    <a:bodyPr/>
                    <a:lstStyle/>
                    <a:p>
                      <a:r>
                        <a:rPr lang="en-US" dirty="0"/>
                        <a:t>Some evidence of a theme/narrative</a:t>
                      </a:r>
                    </a:p>
                  </a:txBody>
                  <a:tcPr/>
                </a:tc>
                <a:tc>
                  <a:txBody>
                    <a:bodyPr/>
                    <a:lstStyle/>
                    <a:p>
                      <a:endParaRPr lang="en-US" dirty="0"/>
                    </a:p>
                  </a:txBody>
                  <a:tcPr/>
                </a:tc>
                <a:extLst>
                  <a:ext uri="{0D108BD9-81ED-4DB2-BD59-A6C34878D82A}">
                    <a16:rowId xmlns:a16="http://schemas.microsoft.com/office/drawing/2014/main" val="2483906239"/>
                  </a:ext>
                </a:extLst>
              </a:tr>
            </a:tbl>
          </a:graphicData>
        </a:graphic>
      </p:graphicFrame>
      <p:pic>
        <p:nvPicPr>
          <p:cNvPr id="7" name="Graphic 6" descr="Thumbs Down with solid fill">
            <a:extLst>
              <a:ext uri="{FF2B5EF4-FFF2-40B4-BE49-F238E27FC236}">
                <a16:creationId xmlns:a16="http://schemas.microsoft.com/office/drawing/2014/main" id="{CC97DE67-4F16-73E8-CA51-AA727D96C5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617142" y="1468018"/>
            <a:ext cx="733425" cy="733425"/>
          </a:xfrm>
          <a:prstGeom prst="rect">
            <a:avLst/>
          </a:prstGeom>
        </p:spPr>
      </p:pic>
      <p:sp>
        <p:nvSpPr>
          <p:cNvPr id="8" name="TextBox 7">
            <a:extLst>
              <a:ext uri="{FF2B5EF4-FFF2-40B4-BE49-F238E27FC236}">
                <a16:creationId xmlns:a16="http://schemas.microsoft.com/office/drawing/2014/main" id="{42783C5D-A2F0-00E0-9DF7-47209C7F62F9}"/>
              </a:ext>
            </a:extLst>
          </p:cNvPr>
          <p:cNvSpPr txBox="1"/>
          <p:nvPr/>
        </p:nvSpPr>
        <p:spPr>
          <a:xfrm>
            <a:off x="1017308" y="1859339"/>
            <a:ext cx="5078688" cy="3308598"/>
          </a:xfrm>
          <a:prstGeom prst="rect">
            <a:avLst/>
          </a:prstGeom>
          <a:noFill/>
        </p:spPr>
        <p:txBody>
          <a:bodyPr wrap="square">
            <a:spAutoFit/>
          </a:bodyPr>
          <a:lstStyle/>
          <a:p>
            <a:r>
              <a:rPr lang="en-US" sz="1900" dirty="0">
                <a:solidFill>
                  <a:srgbClr val="000000"/>
                </a:solidFill>
                <a:effectLst/>
                <a:latin typeface="Graphik" panose="020B0503030202060203" pitchFamily="34" charset="77"/>
              </a:rPr>
              <a:t>[SEP] you cannot choose your pictures </a:t>
            </a:r>
          </a:p>
          <a:p>
            <a:r>
              <a:rPr lang="en-US" sz="1900" dirty="0">
                <a:solidFill>
                  <a:srgbClr val="000000"/>
                </a:solidFill>
                <a:effectLst/>
                <a:latin typeface="Graphik" panose="020B0503030202060203" pitchFamily="34" charset="77"/>
              </a:rPr>
              <a:t>[SEP] and a much time </a:t>
            </a:r>
          </a:p>
          <a:p>
            <a:r>
              <a:rPr lang="en-US" sz="1900" dirty="0">
                <a:solidFill>
                  <a:srgbClr val="000000"/>
                </a:solidFill>
                <a:effectLst/>
                <a:latin typeface="Graphik" panose="020B0503030202060203" pitchFamily="34" charset="77"/>
              </a:rPr>
              <a:t>[SEP] all right there is never been denied </a:t>
            </a:r>
          </a:p>
          <a:p>
            <a:r>
              <a:rPr lang="en-US" sz="1900" dirty="0">
                <a:solidFill>
                  <a:srgbClr val="000000"/>
                </a:solidFill>
                <a:effectLst/>
                <a:latin typeface="Graphik" panose="020B0503030202060203" pitchFamily="34" charset="77"/>
              </a:rPr>
              <a:t>[SEP] dance lion before madness </a:t>
            </a:r>
          </a:p>
          <a:p>
            <a:r>
              <a:rPr lang="en-US" sz="1900" dirty="0">
                <a:solidFill>
                  <a:srgbClr val="000000"/>
                </a:solidFill>
                <a:effectLst/>
                <a:latin typeface="Graphik" panose="020B0503030202060203" pitchFamily="34" charset="77"/>
              </a:rPr>
              <a:t>[SEP] hear your kiss oh </a:t>
            </a:r>
          </a:p>
          <a:p>
            <a:r>
              <a:rPr lang="en-US" sz="1900" dirty="0">
                <a:solidFill>
                  <a:srgbClr val="000000"/>
                </a:solidFill>
                <a:effectLst/>
                <a:latin typeface="Graphik" panose="020B0503030202060203" pitchFamily="34" charset="77"/>
              </a:rPr>
              <a:t>[SEP] you are a scented into her eyes </a:t>
            </a:r>
          </a:p>
          <a:p>
            <a:r>
              <a:rPr lang="en-US" sz="1900" dirty="0">
                <a:solidFill>
                  <a:srgbClr val="000000"/>
                </a:solidFill>
                <a:effectLst/>
                <a:latin typeface="Graphik" panose="020B0503030202060203" pitchFamily="34" charset="77"/>
              </a:rPr>
              <a:t>&lt;SONGBREAK&gt; </a:t>
            </a:r>
          </a:p>
          <a:p>
            <a:r>
              <a:rPr lang="en-US" sz="1900" dirty="0">
                <a:solidFill>
                  <a:srgbClr val="000000"/>
                </a:solidFill>
                <a:effectLst/>
                <a:latin typeface="Graphik" panose="020B0503030202060203" pitchFamily="34" charset="77"/>
              </a:rPr>
              <a:t>[SEP] shaking throw to survive </a:t>
            </a:r>
          </a:p>
          <a:p>
            <a:r>
              <a:rPr lang="en-US" sz="1900" dirty="0">
                <a:solidFill>
                  <a:srgbClr val="000000"/>
                </a:solidFill>
                <a:effectLst/>
                <a:latin typeface="Graphik" panose="020B0503030202060203" pitchFamily="34" charset="77"/>
              </a:rPr>
              <a:t>[SEP] will not you shine </a:t>
            </a:r>
          </a:p>
          <a:p>
            <a:r>
              <a:rPr lang="en-US" sz="1900" dirty="0">
                <a:solidFill>
                  <a:srgbClr val="000000"/>
                </a:solidFill>
                <a:effectLst/>
                <a:latin typeface="Graphik" panose="020B0503030202060203" pitchFamily="34" charset="77"/>
              </a:rPr>
              <a:t>[SEP] explode moved imp ##lo ##</a:t>
            </a:r>
            <a:r>
              <a:rPr lang="en-US" sz="1900" dirty="0" err="1">
                <a:solidFill>
                  <a:srgbClr val="000000"/>
                </a:solidFill>
                <a:effectLst/>
                <a:latin typeface="Graphik" panose="020B0503030202060203" pitchFamily="34" charset="77"/>
              </a:rPr>
              <a:t>ote</a:t>
            </a:r>
            <a:r>
              <a:rPr lang="en-US" sz="1900" dirty="0">
                <a:solidFill>
                  <a:srgbClr val="000000"/>
                </a:solidFill>
                <a:effectLst/>
                <a:latin typeface="Graphik" panose="020B0503030202060203" pitchFamily="34" charset="77"/>
              </a:rPr>
              <a:t> and you are still here </a:t>
            </a:r>
            <a:r>
              <a:rPr lang="en-US" sz="1900" dirty="0" err="1">
                <a:solidFill>
                  <a:srgbClr val="000000"/>
                </a:solidFill>
                <a:effectLst/>
                <a:latin typeface="Graphik" panose="020B0503030202060203" pitchFamily="34" charset="77"/>
              </a:rPr>
              <a:t>i</a:t>
            </a:r>
            <a:r>
              <a:rPr lang="en-US" sz="1900" dirty="0">
                <a:solidFill>
                  <a:srgbClr val="000000"/>
                </a:solidFill>
                <a:effectLst/>
                <a:latin typeface="Graphik" panose="020B0503030202060203" pitchFamily="34" charset="77"/>
              </a:rPr>
              <a:t> have told you by next </a:t>
            </a:r>
          </a:p>
        </p:txBody>
      </p:sp>
    </p:spTree>
    <p:extLst>
      <p:ext uri="{BB962C8B-B14F-4D97-AF65-F5344CB8AC3E}">
        <p14:creationId xmlns:p14="http://schemas.microsoft.com/office/powerpoint/2010/main" val="1296954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206F-F9EF-D2B1-89F2-0EDACEB8079C}"/>
              </a:ext>
            </a:extLst>
          </p:cNvPr>
          <p:cNvSpPr>
            <a:spLocks noGrp="1"/>
          </p:cNvSpPr>
          <p:nvPr>
            <p:ph type="title"/>
          </p:nvPr>
        </p:nvSpPr>
        <p:spPr/>
        <p:txBody>
          <a:bodyPr/>
          <a:lstStyle/>
          <a:p>
            <a:r>
              <a:rPr lang="en-US" dirty="0"/>
              <a:t>Evaluation: Word-Use, Song Length, Line Length, </a:t>
            </a:r>
            <a:r>
              <a:rPr lang="en-US" dirty="0" err="1"/>
              <a:t>Songbreak</a:t>
            </a:r>
            <a:r>
              <a:rPr lang="en-US" dirty="0"/>
              <a:t> Count</a:t>
            </a:r>
          </a:p>
        </p:txBody>
      </p:sp>
      <p:sp>
        <p:nvSpPr>
          <p:cNvPr id="3" name="Content Placeholder 2">
            <a:extLst>
              <a:ext uri="{FF2B5EF4-FFF2-40B4-BE49-F238E27FC236}">
                <a16:creationId xmlns:a16="http://schemas.microsoft.com/office/drawing/2014/main" id="{AB2AB53A-9342-7002-E229-29522FB14082}"/>
              </a:ext>
            </a:extLst>
          </p:cNvPr>
          <p:cNvSpPr>
            <a:spLocks noGrp="1"/>
          </p:cNvSpPr>
          <p:nvPr>
            <p:ph idx="1"/>
          </p:nvPr>
        </p:nvSpPr>
        <p:spPr/>
        <p:txBody>
          <a:bodyPr/>
          <a:lstStyle/>
          <a:p>
            <a:r>
              <a:rPr lang="en-US" b="1" dirty="0"/>
              <a:t>Goal: </a:t>
            </a:r>
            <a:r>
              <a:rPr lang="en-US" dirty="0"/>
              <a:t>evaluate against Objectives II, III.  </a:t>
            </a:r>
          </a:p>
        </p:txBody>
      </p:sp>
    </p:spTree>
    <p:extLst>
      <p:ext uri="{BB962C8B-B14F-4D97-AF65-F5344CB8AC3E}">
        <p14:creationId xmlns:p14="http://schemas.microsoft.com/office/powerpoint/2010/main" val="246753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DA65EDAE-060F-9F11-832D-BF0B1DB269C9}"/>
              </a:ext>
            </a:extLst>
          </p:cNvPr>
          <p:cNvPicPr>
            <a:picLocks noChangeAspect="1"/>
          </p:cNvPicPr>
          <p:nvPr/>
        </p:nvPicPr>
        <p:blipFill>
          <a:blip r:embed="rId3"/>
          <a:stretch>
            <a:fillRect/>
          </a:stretch>
        </p:blipFill>
        <p:spPr>
          <a:xfrm>
            <a:off x="1054100" y="552450"/>
            <a:ext cx="5041900" cy="4203700"/>
          </a:xfrm>
          <a:prstGeom prst="rect">
            <a:avLst/>
          </a:prstGeom>
        </p:spPr>
      </p:pic>
      <p:pic>
        <p:nvPicPr>
          <p:cNvPr id="7" name="Picture 6" descr="Chart, line chart&#10;&#10;Description automatically generated">
            <a:extLst>
              <a:ext uri="{FF2B5EF4-FFF2-40B4-BE49-F238E27FC236}">
                <a16:creationId xmlns:a16="http://schemas.microsoft.com/office/drawing/2014/main" id="{FC45126E-AD13-9ACC-B099-639A8E887672}"/>
              </a:ext>
            </a:extLst>
          </p:cNvPr>
          <p:cNvPicPr>
            <a:picLocks noChangeAspect="1"/>
          </p:cNvPicPr>
          <p:nvPr/>
        </p:nvPicPr>
        <p:blipFill>
          <a:blip r:embed="rId4"/>
          <a:stretch>
            <a:fillRect/>
          </a:stretch>
        </p:blipFill>
        <p:spPr>
          <a:xfrm>
            <a:off x="6743185" y="552450"/>
            <a:ext cx="4686300" cy="5753100"/>
          </a:xfrm>
          <a:prstGeom prst="rect">
            <a:avLst/>
          </a:prstGeom>
        </p:spPr>
      </p:pic>
      <p:sp>
        <p:nvSpPr>
          <p:cNvPr id="8" name="TextBox 7">
            <a:extLst>
              <a:ext uri="{FF2B5EF4-FFF2-40B4-BE49-F238E27FC236}">
                <a16:creationId xmlns:a16="http://schemas.microsoft.com/office/drawing/2014/main" id="{3DCF1E5D-75FA-236E-4DFB-D52466E3EA02}"/>
              </a:ext>
            </a:extLst>
          </p:cNvPr>
          <p:cNvSpPr txBox="1"/>
          <p:nvPr/>
        </p:nvSpPr>
        <p:spPr>
          <a:xfrm>
            <a:off x="933450" y="4958664"/>
            <a:ext cx="5162550" cy="954107"/>
          </a:xfrm>
          <a:prstGeom prst="rect">
            <a:avLst/>
          </a:prstGeom>
          <a:noFill/>
        </p:spPr>
        <p:txBody>
          <a:bodyPr wrap="square" rtlCol="0">
            <a:spAutoFit/>
          </a:bodyPr>
          <a:lstStyle/>
          <a:p>
            <a:r>
              <a:rPr lang="en-US" sz="1400" dirty="0"/>
              <a:t>Generated (</a:t>
            </a:r>
            <a:r>
              <a:rPr lang="en-US" sz="1400" dirty="0" err="1"/>
              <a:t>lstm-bert</a:t>
            </a:r>
            <a:r>
              <a:rPr lang="en-US" sz="1400" dirty="0"/>
              <a:t>) N = 100, Training (None) N = 2393</a:t>
            </a:r>
          </a:p>
          <a:p>
            <a:endParaRPr lang="en-US" sz="1400" dirty="0"/>
          </a:p>
          <a:p>
            <a:r>
              <a:rPr lang="en-US" sz="1400" dirty="0"/>
              <a:t>Normalized word count mean statistically significantly different at the alpha = 0.01 level  </a:t>
            </a:r>
          </a:p>
        </p:txBody>
      </p:sp>
    </p:spTree>
    <p:extLst>
      <p:ext uri="{BB962C8B-B14F-4D97-AF65-F5344CB8AC3E}">
        <p14:creationId xmlns:p14="http://schemas.microsoft.com/office/powerpoint/2010/main" val="3014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E52ED0CB-8D86-5253-A279-84D475CB4A65}"/>
              </a:ext>
            </a:extLst>
          </p:cNvPr>
          <p:cNvPicPr>
            <a:picLocks noGrp="1" noChangeAspect="1"/>
          </p:cNvPicPr>
          <p:nvPr>
            <p:ph idx="1"/>
          </p:nvPr>
        </p:nvPicPr>
        <p:blipFill>
          <a:blip r:embed="rId3"/>
          <a:stretch>
            <a:fillRect/>
          </a:stretch>
        </p:blipFill>
        <p:spPr>
          <a:xfrm>
            <a:off x="6096000" y="401595"/>
            <a:ext cx="4265236" cy="5193957"/>
          </a:xfrm>
        </p:spPr>
      </p:pic>
      <p:pic>
        <p:nvPicPr>
          <p:cNvPr id="7" name="Picture 6" descr="Chart, line chart&#10;&#10;Description automatically generated">
            <a:extLst>
              <a:ext uri="{FF2B5EF4-FFF2-40B4-BE49-F238E27FC236}">
                <a16:creationId xmlns:a16="http://schemas.microsoft.com/office/drawing/2014/main" id="{2D23876D-1030-FF70-47D8-1763F5CBF718}"/>
              </a:ext>
            </a:extLst>
          </p:cNvPr>
          <p:cNvPicPr>
            <a:picLocks noChangeAspect="1"/>
          </p:cNvPicPr>
          <p:nvPr/>
        </p:nvPicPr>
        <p:blipFill>
          <a:blip r:embed="rId4"/>
          <a:stretch>
            <a:fillRect/>
          </a:stretch>
        </p:blipFill>
        <p:spPr>
          <a:xfrm>
            <a:off x="1414752" y="401595"/>
            <a:ext cx="4265237" cy="5193958"/>
          </a:xfrm>
          <a:prstGeom prst="rect">
            <a:avLst/>
          </a:prstGeom>
        </p:spPr>
      </p:pic>
      <p:sp>
        <p:nvSpPr>
          <p:cNvPr id="8" name="TextBox 7">
            <a:extLst>
              <a:ext uri="{FF2B5EF4-FFF2-40B4-BE49-F238E27FC236}">
                <a16:creationId xmlns:a16="http://schemas.microsoft.com/office/drawing/2014/main" id="{44FEBE91-0512-4192-2E24-631B2B4AF514}"/>
              </a:ext>
            </a:extLst>
          </p:cNvPr>
          <p:cNvSpPr txBox="1"/>
          <p:nvPr/>
        </p:nvSpPr>
        <p:spPr>
          <a:xfrm>
            <a:off x="1414752" y="5786568"/>
            <a:ext cx="7456788" cy="954107"/>
          </a:xfrm>
          <a:prstGeom prst="rect">
            <a:avLst/>
          </a:prstGeom>
          <a:noFill/>
        </p:spPr>
        <p:txBody>
          <a:bodyPr wrap="square" rtlCol="0">
            <a:spAutoFit/>
          </a:bodyPr>
          <a:lstStyle/>
          <a:p>
            <a:r>
              <a:rPr lang="en-US" sz="1400" dirty="0"/>
              <a:t>Generated (</a:t>
            </a:r>
            <a:r>
              <a:rPr lang="en-US" sz="1400" dirty="0" err="1"/>
              <a:t>lstm-bert</a:t>
            </a:r>
            <a:r>
              <a:rPr lang="en-US" sz="1400" dirty="0"/>
              <a:t>) N = 100, Training (None) N = 2393</a:t>
            </a:r>
          </a:p>
          <a:p>
            <a:endParaRPr lang="en-US" sz="1400" dirty="0"/>
          </a:p>
          <a:p>
            <a:r>
              <a:rPr lang="en-US" sz="1400" dirty="0"/>
              <a:t>Normalized song line count mean, song verse count mean both statistically significantly different at the alpha = 0.05 level  </a:t>
            </a:r>
          </a:p>
        </p:txBody>
      </p:sp>
    </p:spTree>
    <p:extLst>
      <p:ext uri="{BB962C8B-B14F-4D97-AF65-F5344CB8AC3E}">
        <p14:creationId xmlns:p14="http://schemas.microsoft.com/office/powerpoint/2010/main" val="178376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B8AC-6919-45E6-D056-294EE3A4EBD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BE3AA54-3DCE-D09D-F5F9-169111FB3CDD}"/>
              </a:ext>
            </a:extLst>
          </p:cNvPr>
          <p:cNvSpPr>
            <a:spLocks noGrp="1"/>
          </p:cNvSpPr>
          <p:nvPr>
            <p:ph idx="1"/>
          </p:nvPr>
        </p:nvSpPr>
        <p:spPr>
          <a:xfrm>
            <a:off x="1371600" y="1607923"/>
            <a:ext cx="6919784" cy="4297680"/>
          </a:xfrm>
        </p:spPr>
        <p:txBody>
          <a:bodyPr>
            <a:normAutofit fontScale="92500" lnSpcReduction="10000"/>
          </a:bodyPr>
          <a:lstStyle/>
          <a:p>
            <a:r>
              <a:rPr lang="en-US" dirty="0"/>
              <a:t>Intro: Project Objectives and Overview </a:t>
            </a:r>
          </a:p>
          <a:p>
            <a:r>
              <a:rPr lang="en-US" dirty="0"/>
              <a:t>Methodology:</a:t>
            </a:r>
          </a:p>
          <a:p>
            <a:pPr lvl="1"/>
            <a:r>
              <a:rPr lang="en-US" i="0" dirty="0"/>
              <a:t>Data Preprocessing and EDA</a:t>
            </a:r>
          </a:p>
          <a:p>
            <a:pPr lvl="1"/>
            <a:r>
              <a:rPr lang="en-US" i="0" dirty="0"/>
              <a:t>Bi-gram model and a Markov Process</a:t>
            </a:r>
          </a:p>
          <a:p>
            <a:pPr lvl="1"/>
            <a:r>
              <a:rPr lang="en-US" i="0" dirty="0"/>
              <a:t>Long Short-Term Memory Modeling:</a:t>
            </a:r>
          </a:p>
          <a:p>
            <a:pPr lvl="2"/>
            <a:r>
              <a:rPr lang="en-US" dirty="0" err="1"/>
              <a:t>GloVe</a:t>
            </a:r>
            <a:r>
              <a:rPr lang="en-US" dirty="0"/>
              <a:t> embeddings and stacked layers</a:t>
            </a:r>
          </a:p>
          <a:p>
            <a:pPr lvl="2"/>
            <a:r>
              <a:rPr lang="en-US" i="0" dirty="0"/>
              <a:t>Transfer</a:t>
            </a:r>
            <a:r>
              <a:rPr lang="en-US" dirty="0"/>
              <a:t> learning: BERT final hidden layer as embeddings</a:t>
            </a:r>
          </a:p>
          <a:p>
            <a:r>
              <a:rPr lang="en-US" dirty="0"/>
              <a:t>Results </a:t>
            </a:r>
          </a:p>
          <a:p>
            <a:r>
              <a:rPr lang="en-US" i="0" dirty="0"/>
              <a:t>Evaluation:</a:t>
            </a:r>
          </a:p>
          <a:p>
            <a:pPr lvl="1"/>
            <a:r>
              <a:rPr lang="en-US" i="0" dirty="0"/>
              <a:t>Metric comparison to artist-written songs </a:t>
            </a:r>
          </a:p>
          <a:p>
            <a:pPr lvl="1"/>
            <a:r>
              <a:rPr lang="en-US" i="0" dirty="0"/>
              <a:t>Informal survey results </a:t>
            </a:r>
          </a:p>
          <a:p>
            <a:pPr lvl="1"/>
            <a:r>
              <a:rPr lang="en-US" i="0" dirty="0"/>
              <a:t>Progress towards objectives </a:t>
            </a:r>
          </a:p>
          <a:p>
            <a:pPr lvl="1"/>
            <a:endParaRPr lang="en-US" i="0" dirty="0"/>
          </a:p>
          <a:p>
            <a:pPr lvl="1"/>
            <a:endParaRPr lang="en-US" i="0" dirty="0"/>
          </a:p>
        </p:txBody>
      </p:sp>
    </p:spTree>
    <p:extLst>
      <p:ext uri="{BB962C8B-B14F-4D97-AF65-F5344CB8AC3E}">
        <p14:creationId xmlns:p14="http://schemas.microsoft.com/office/powerpoint/2010/main" val="2219590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A4E2DA96-09C1-D4B8-D70A-343B04DCE5CF}"/>
              </a:ext>
            </a:extLst>
          </p:cNvPr>
          <p:cNvPicPr>
            <a:picLocks noChangeAspect="1"/>
          </p:cNvPicPr>
          <p:nvPr/>
        </p:nvPicPr>
        <p:blipFill>
          <a:blip r:embed="rId3"/>
          <a:stretch>
            <a:fillRect/>
          </a:stretch>
        </p:blipFill>
        <p:spPr>
          <a:xfrm>
            <a:off x="6457645" y="299136"/>
            <a:ext cx="4940300" cy="6057900"/>
          </a:xfrm>
          <a:prstGeom prst="rect">
            <a:avLst/>
          </a:prstGeom>
        </p:spPr>
      </p:pic>
      <p:pic>
        <p:nvPicPr>
          <p:cNvPr id="7" name="Picture 6" descr="Chart, bar chart&#10;&#10;Description automatically generated">
            <a:extLst>
              <a:ext uri="{FF2B5EF4-FFF2-40B4-BE49-F238E27FC236}">
                <a16:creationId xmlns:a16="http://schemas.microsoft.com/office/drawing/2014/main" id="{34659294-470B-9212-3262-680391D1014E}"/>
              </a:ext>
            </a:extLst>
          </p:cNvPr>
          <p:cNvPicPr>
            <a:picLocks noChangeAspect="1"/>
          </p:cNvPicPr>
          <p:nvPr/>
        </p:nvPicPr>
        <p:blipFill>
          <a:blip r:embed="rId4"/>
          <a:stretch>
            <a:fillRect/>
          </a:stretch>
        </p:blipFill>
        <p:spPr>
          <a:xfrm>
            <a:off x="1100869" y="299136"/>
            <a:ext cx="4928937" cy="4198724"/>
          </a:xfrm>
          <a:prstGeom prst="rect">
            <a:avLst/>
          </a:prstGeom>
        </p:spPr>
      </p:pic>
      <p:sp>
        <p:nvSpPr>
          <p:cNvPr id="8" name="TextBox 7">
            <a:extLst>
              <a:ext uri="{FF2B5EF4-FFF2-40B4-BE49-F238E27FC236}">
                <a16:creationId xmlns:a16="http://schemas.microsoft.com/office/drawing/2014/main" id="{FEF6EAEE-90C6-C3BF-50EC-1840B921693E}"/>
              </a:ext>
            </a:extLst>
          </p:cNvPr>
          <p:cNvSpPr txBox="1"/>
          <p:nvPr/>
        </p:nvSpPr>
        <p:spPr>
          <a:xfrm>
            <a:off x="1100869" y="4736243"/>
            <a:ext cx="4664161" cy="523220"/>
          </a:xfrm>
          <a:prstGeom prst="rect">
            <a:avLst/>
          </a:prstGeom>
          <a:noFill/>
        </p:spPr>
        <p:txBody>
          <a:bodyPr wrap="square" rtlCol="0">
            <a:spAutoFit/>
          </a:bodyPr>
          <a:lstStyle/>
          <a:p>
            <a:r>
              <a:rPr lang="en-US" sz="1400" dirty="0"/>
              <a:t>Generated (</a:t>
            </a:r>
            <a:r>
              <a:rPr lang="en-US" sz="1400" dirty="0" err="1"/>
              <a:t>lstm-bert</a:t>
            </a:r>
            <a:r>
              <a:rPr lang="en-US" sz="1400" dirty="0"/>
              <a:t>) N = 100, Training (None) N = 2393</a:t>
            </a:r>
          </a:p>
          <a:p>
            <a:endParaRPr lang="en-US" sz="1400" dirty="0"/>
          </a:p>
        </p:txBody>
      </p:sp>
    </p:spTree>
    <p:extLst>
      <p:ext uri="{BB962C8B-B14F-4D97-AF65-F5344CB8AC3E}">
        <p14:creationId xmlns:p14="http://schemas.microsoft.com/office/powerpoint/2010/main" val="3631524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8C06-0A7C-09D5-B002-39346385CA58}"/>
              </a:ext>
            </a:extLst>
          </p:cNvPr>
          <p:cNvSpPr>
            <a:spLocks noGrp="1"/>
          </p:cNvSpPr>
          <p:nvPr>
            <p:ph type="title"/>
          </p:nvPr>
        </p:nvSpPr>
        <p:spPr/>
        <p:txBody>
          <a:bodyPr/>
          <a:lstStyle/>
          <a:p>
            <a:r>
              <a:rPr lang="en-US" dirty="0"/>
              <a:t>Evaluation: Informal Survey </a:t>
            </a:r>
          </a:p>
        </p:txBody>
      </p:sp>
      <p:sp>
        <p:nvSpPr>
          <p:cNvPr id="3" name="Content Placeholder 2">
            <a:extLst>
              <a:ext uri="{FF2B5EF4-FFF2-40B4-BE49-F238E27FC236}">
                <a16:creationId xmlns:a16="http://schemas.microsoft.com/office/drawing/2014/main" id="{0B00E81F-3EC3-8AD4-B56E-BF8E1955967A}"/>
              </a:ext>
            </a:extLst>
          </p:cNvPr>
          <p:cNvSpPr>
            <a:spLocks noGrp="1"/>
          </p:cNvSpPr>
          <p:nvPr>
            <p:ph idx="1"/>
          </p:nvPr>
        </p:nvSpPr>
        <p:spPr>
          <a:xfrm>
            <a:off x="1371600" y="1638300"/>
            <a:ext cx="9601200" cy="1389105"/>
          </a:xfrm>
        </p:spPr>
        <p:txBody>
          <a:bodyPr/>
          <a:lstStyle/>
          <a:p>
            <a:r>
              <a:rPr lang="en-US" b="1" dirty="0"/>
              <a:t>Caveats: </a:t>
            </a:r>
            <a:r>
              <a:rPr lang="en-US" dirty="0"/>
              <a:t>informal survey, selection bias of participants, difference in confidence measures by participant</a:t>
            </a:r>
          </a:p>
          <a:p>
            <a:r>
              <a:rPr lang="en-US" b="1" dirty="0"/>
              <a:t>Goal:</a:t>
            </a:r>
            <a:r>
              <a:rPr lang="en-US" dirty="0"/>
              <a:t> evaluate against all objectives </a:t>
            </a:r>
          </a:p>
          <a:p>
            <a:pPr marL="0" indent="0">
              <a:buNone/>
            </a:pPr>
            <a:endParaRPr lang="en-US" dirty="0"/>
          </a:p>
        </p:txBody>
      </p:sp>
      <p:graphicFrame>
        <p:nvGraphicFramePr>
          <p:cNvPr id="4" name="Table 4">
            <a:extLst>
              <a:ext uri="{FF2B5EF4-FFF2-40B4-BE49-F238E27FC236}">
                <a16:creationId xmlns:a16="http://schemas.microsoft.com/office/drawing/2014/main" id="{45C56830-DBBA-66FD-737F-C7BF292710B0}"/>
              </a:ext>
            </a:extLst>
          </p:cNvPr>
          <p:cNvGraphicFramePr>
            <a:graphicFrameLocks noGrp="1"/>
          </p:cNvGraphicFramePr>
          <p:nvPr>
            <p:extLst>
              <p:ext uri="{D42A27DB-BD31-4B8C-83A1-F6EECF244321}">
                <p14:modId xmlns:p14="http://schemas.microsoft.com/office/powerpoint/2010/main" val="2003416445"/>
              </p:ext>
            </p:extLst>
          </p:nvPr>
        </p:nvGraphicFramePr>
        <p:xfrm>
          <a:off x="1681206" y="3387143"/>
          <a:ext cx="8829588" cy="2694496"/>
        </p:xfrm>
        <a:graphic>
          <a:graphicData uri="http://schemas.openxmlformats.org/drawingml/2006/table">
            <a:tbl>
              <a:tblPr firstRow="1" bandRow="1">
                <a:tableStyleId>{85BE263C-DBD7-4A20-BB59-AAB30ACAA65A}</a:tableStyleId>
              </a:tblPr>
              <a:tblGrid>
                <a:gridCol w="2207397">
                  <a:extLst>
                    <a:ext uri="{9D8B030D-6E8A-4147-A177-3AD203B41FA5}">
                      <a16:colId xmlns:a16="http://schemas.microsoft.com/office/drawing/2014/main" val="1429366267"/>
                    </a:ext>
                  </a:extLst>
                </a:gridCol>
                <a:gridCol w="2207397">
                  <a:extLst>
                    <a:ext uri="{9D8B030D-6E8A-4147-A177-3AD203B41FA5}">
                      <a16:colId xmlns:a16="http://schemas.microsoft.com/office/drawing/2014/main" val="3736509114"/>
                    </a:ext>
                  </a:extLst>
                </a:gridCol>
                <a:gridCol w="2207397">
                  <a:extLst>
                    <a:ext uri="{9D8B030D-6E8A-4147-A177-3AD203B41FA5}">
                      <a16:colId xmlns:a16="http://schemas.microsoft.com/office/drawing/2014/main" val="260647404"/>
                    </a:ext>
                  </a:extLst>
                </a:gridCol>
                <a:gridCol w="2207397">
                  <a:extLst>
                    <a:ext uri="{9D8B030D-6E8A-4147-A177-3AD203B41FA5}">
                      <a16:colId xmlns:a16="http://schemas.microsoft.com/office/drawing/2014/main" val="1620321250"/>
                    </a:ext>
                  </a:extLst>
                </a:gridCol>
              </a:tblGrid>
              <a:tr h="463378">
                <a:tc>
                  <a:txBody>
                    <a:bodyPr/>
                    <a:lstStyle/>
                    <a:p>
                      <a:r>
                        <a:rPr lang="en-US" dirty="0"/>
                        <a:t>Group</a:t>
                      </a:r>
                    </a:p>
                  </a:txBody>
                  <a:tcPr/>
                </a:tc>
                <a:tc>
                  <a:txBody>
                    <a:bodyPr/>
                    <a:lstStyle/>
                    <a:p>
                      <a:r>
                        <a:rPr lang="en-US" dirty="0"/>
                        <a:t># Control Songs</a:t>
                      </a:r>
                    </a:p>
                  </a:txBody>
                  <a:tcPr/>
                </a:tc>
                <a:tc>
                  <a:txBody>
                    <a:bodyPr/>
                    <a:lstStyle/>
                    <a:p>
                      <a:r>
                        <a:rPr lang="en-US" dirty="0"/>
                        <a:t># Generated Songs</a:t>
                      </a:r>
                    </a:p>
                  </a:txBody>
                  <a:tcPr/>
                </a:tc>
                <a:tc>
                  <a:txBody>
                    <a:bodyPr/>
                    <a:lstStyle/>
                    <a:p>
                      <a:r>
                        <a:rPr lang="en-US" dirty="0"/>
                        <a:t># Participants</a:t>
                      </a:r>
                    </a:p>
                  </a:txBody>
                  <a:tcPr/>
                </a:tc>
                <a:extLst>
                  <a:ext uri="{0D108BD9-81ED-4DB2-BD59-A6C34878D82A}">
                    <a16:rowId xmlns:a16="http://schemas.microsoft.com/office/drawing/2014/main" val="3866094722"/>
                  </a:ext>
                </a:extLst>
              </a:tr>
              <a:tr h="371853">
                <a:tc>
                  <a:txBody>
                    <a:bodyPr/>
                    <a:lstStyle/>
                    <a:p>
                      <a:r>
                        <a:rPr lang="en-US" dirty="0"/>
                        <a:t>1</a:t>
                      </a:r>
                    </a:p>
                  </a:txBody>
                  <a:tcPr/>
                </a:tc>
                <a:tc>
                  <a:txBody>
                    <a:bodyPr/>
                    <a:lstStyle/>
                    <a:p>
                      <a:r>
                        <a:rPr lang="en-US" dirty="0"/>
                        <a:t>3</a:t>
                      </a:r>
                    </a:p>
                  </a:txBody>
                  <a:tcPr/>
                </a:tc>
                <a:tc>
                  <a:txBody>
                    <a:bodyPr/>
                    <a:lstStyle/>
                    <a:p>
                      <a:r>
                        <a:rPr lang="en-US" dirty="0"/>
                        <a:t>2</a:t>
                      </a:r>
                    </a:p>
                  </a:txBody>
                  <a:tcPr/>
                </a:tc>
                <a:tc>
                  <a:txBody>
                    <a:bodyPr/>
                    <a:lstStyle/>
                    <a:p>
                      <a:r>
                        <a:rPr lang="en-US" dirty="0"/>
                        <a:t>8</a:t>
                      </a:r>
                    </a:p>
                  </a:txBody>
                  <a:tcPr/>
                </a:tc>
                <a:extLst>
                  <a:ext uri="{0D108BD9-81ED-4DB2-BD59-A6C34878D82A}">
                    <a16:rowId xmlns:a16="http://schemas.microsoft.com/office/drawing/2014/main" val="3423452808"/>
                  </a:ext>
                </a:extLst>
              </a:tr>
              <a:tr h="371853">
                <a:tc>
                  <a:txBody>
                    <a:bodyPr/>
                    <a:lstStyle/>
                    <a:p>
                      <a:r>
                        <a:rPr lang="en-US" dirty="0"/>
                        <a:t>2</a:t>
                      </a:r>
                    </a:p>
                  </a:txBody>
                  <a:tcPr/>
                </a:tc>
                <a:tc>
                  <a:txBody>
                    <a:bodyPr/>
                    <a:lstStyle/>
                    <a:p>
                      <a:r>
                        <a:rPr lang="en-US" dirty="0"/>
                        <a:t>5</a:t>
                      </a:r>
                    </a:p>
                  </a:txBody>
                  <a:tcPr/>
                </a:tc>
                <a:tc>
                  <a:txBody>
                    <a:bodyPr/>
                    <a:lstStyle/>
                    <a:p>
                      <a:r>
                        <a:rPr lang="en-US" dirty="0"/>
                        <a:t>0</a:t>
                      </a:r>
                    </a:p>
                  </a:txBody>
                  <a:tcPr/>
                </a:tc>
                <a:tc>
                  <a:txBody>
                    <a:bodyPr/>
                    <a:lstStyle/>
                    <a:p>
                      <a:r>
                        <a:rPr lang="en-US" dirty="0"/>
                        <a:t>8</a:t>
                      </a:r>
                    </a:p>
                  </a:txBody>
                  <a:tcPr/>
                </a:tc>
                <a:extLst>
                  <a:ext uri="{0D108BD9-81ED-4DB2-BD59-A6C34878D82A}">
                    <a16:rowId xmlns:a16="http://schemas.microsoft.com/office/drawing/2014/main" val="1716030837"/>
                  </a:ext>
                </a:extLst>
              </a:tr>
              <a:tr h="371853">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26646610"/>
                  </a:ext>
                </a:extLst>
              </a:tr>
              <a:tr h="371853">
                <a:tc>
                  <a:txBody>
                    <a:bodyPr/>
                    <a:lstStyle/>
                    <a:p>
                      <a:r>
                        <a:rPr lang="en-US" dirty="0"/>
                        <a:t>4</a:t>
                      </a:r>
                    </a:p>
                  </a:txBody>
                  <a:tcPr/>
                </a:tc>
                <a:tc>
                  <a:txBody>
                    <a:bodyPr/>
                    <a:lstStyle/>
                    <a:p>
                      <a:r>
                        <a:rPr lang="en-US" dirty="0"/>
                        <a:t>3</a:t>
                      </a:r>
                    </a:p>
                  </a:txBody>
                  <a:tcPr/>
                </a:tc>
                <a:tc>
                  <a:txBody>
                    <a:bodyPr/>
                    <a:lstStyle/>
                    <a:p>
                      <a:r>
                        <a:rPr lang="en-US" dirty="0"/>
                        <a:t>2</a:t>
                      </a:r>
                    </a:p>
                  </a:txBody>
                  <a:tcPr/>
                </a:tc>
                <a:tc>
                  <a:txBody>
                    <a:bodyPr/>
                    <a:lstStyle/>
                    <a:p>
                      <a:r>
                        <a:rPr lang="en-US" dirty="0"/>
                        <a:t>7</a:t>
                      </a:r>
                    </a:p>
                  </a:txBody>
                  <a:tcPr/>
                </a:tc>
                <a:extLst>
                  <a:ext uri="{0D108BD9-81ED-4DB2-BD59-A6C34878D82A}">
                    <a16:rowId xmlns:a16="http://schemas.microsoft.com/office/drawing/2014/main" val="4030728457"/>
                  </a:ext>
                </a:extLst>
              </a:tr>
              <a:tr h="371853">
                <a:tc>
                  <a:txBody>
                    <a:bodyPr/>
                    <a:lstStyle/>
                    <a:p>
                      <a:r>
                        <a:rPr lang="en-US" dirty="0"/>
                        <a:t>5</a:t>
                      </a:r>
                    </a:p>
                  </a:txBody>
                  <a:tcPr/>
                </a:tc>
                <a:tc>
                  <a:txBody>
                    <a:bodyPr/>
                    <a:lstStyle/>
                    <a:p>
                      <a:r>
                        <a:rPr lang="en-US" dirty="0"/>
                        <a:t>4</a:t>
                      </a:r>
                    </a:p>
                  </a:txBody>
                  <a:tcPr/>
                </a:tc>
                <a:tc>
                  <a:txBody>
                    <a:bodyPr/>
                    <a:lstStyle/>
                    <a:p>
                      <a:r>
                        <a:rPr lang="en-US" dirty="0"/>
                        <a:t>1</a:t>
                      </a:r>
                    </a:p>
                  </a:txBody>
                  <a:tcPr/>
                </a:tc>
                <a:tc>
                  <a:txBody>
                    <a:bodyPr/>
                    <a:lstStyle/>
                    <a:p>
                      <a:r>
                        <a:rPr lang="en-US" dirty="0"/>
                        <a:t>7</a:t>
                      </a:r>
                    </a:p>
                  </a:txBody>
                  <a:tcPr/>
                </a:tc>
                <a:extLst>
                  <a:ext uri="{0D108BD9-81ED-4DB2-BD59-A6C34878D82A}">
                    <a16:rowId xmlns:a16="http://schemas.microsoft.com/office/drawing/2014/main" val="512133365"/>
                  </a:ext>
                </a:extLst>
              </a:tr>
              <a:tr h="371853">
                <a:tc>
                  <a:txBody>
                    <a:bodyPr/>
                    <a:lstStyle/>
                    <a:p>
                      <a:r>
                        <a:rPr lang="en-US" dirty="0"/>
                        <a:t>6</a:t>
                      </a:r>
                    </a:p>
                  </a:txBody>
                  <a:tcPr/>
                </a:tc>
                <a:tc>
                  <a:txBody>
                    <a:bodyPr/>
                    <a:lstStyle/>
                    <a:p>
                      <a:r>
                        <a:rPr lang="en-US" dirty="0"/>
                        <a:t>3</a:t>
                      </a:r>
                    </a:p>
                  </a:txBody>
                  <a:tcPr/>
                </a:tc>
                <a:tc>
                  <a:txBody>
                    <a:bodyPr/>
                    <a:lstStyle/>
                    <a:p>
                      <a:r>
                        <a:rPr lang="en-US" dirty="0"/>
                        <a:t>2</a:t>
                      </a:r>
                    </a:p>
                  </a:txBody>
                  <a:tcPr/>
                </a:tc>
                <a:tc>
                  <a:txBody>
                    <a:bodyPr/>
                    <a:lstStyle/>
                    <a:p>
                      <a:r>
                        <a:rPr lang="en-US" dirty="0"/>
                        <a:t>7</a:t>
                      </a:r>
                    </a:p>
                  </a:txBody>
                  <a:tcPr/>
                </a:tc>
                <a:extLst>
                  <a:ext uri="{0D108BD9-81ED-4DB2-BD59-A6C34878D82A}">
                    <a16:rowId xmlns:a16="http://schemas.microsoft.com/office/drawing/2014/main" val="416998869"/>
                  </a:ext>
                </a:extLst>
              </a:tr>
            </a:tbl>
          </a:graphicData>
        </a:graphic>
      </p:graphicFrame>
    </p:spTree>
    <p:extLst>
      <p:ext uri="{BB962C8B-B14F-4D97-AF65-F5344CB8AC3E}">
        <p14:creationId xmlns:p14="http://schemas.microsoft.com/office/powerpoint/2010/main" val="241202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97F1C6-B573-EB22-F88E-9231A91F829D}"/>
              </a:ext>
            </a:extLst>
          </p:cNvPr>
          <p:cNvSpPr txBox="1"/>
          <p:nvPr/>
        </p:nvSpPr>
        <p:spPr>
          <a:xfrm>
            <a:off x="7667625" y="1343025"/>
            <a:ext cx="3919538" cy="523220"/>
          </a:xfrm>
          <a:prstGeom prst="rect">
            <a:avLst/>
          </a:prstGeom>
          <a:noFill/>
        </p:spPr>
        <p:txBody>
          <a:bodyPr wrap="square" rtlCol="0">
            <a:spAutoFit/>
          </a:bodyPr>
          <a:lstStyle/>
          <a:p>
            <a:r>
              <a:rPr lang="en-US" sz="1400" dirty="0"/>
              <a:t>Average song scores </a:t>
            </a:r>
            <a:r>
              <a:rPr lang="en-US" sz="1400"/>
              <a:t>were 0.25, and 0.74 </a:t>
            </a:r>
            <a:r>
              <a:rPr lang="en-US" sz="1400" dirty="0"/>
              <a:t>for a generated and artist-written song, respectively.  </a:t>
            </a:r>
          </a:p>
        </p:txBody>
      </p:sp>
      <p:sp>
        <p:nvSpPr>
          <p:cNvPr id="7" name="TextBox 6">
            <a:extLst>
              <a:ext uri="{FF2B5EF4-FFF2-40B4-BE49-F238E27FC236}">
                <a16:creationId xmlns:a16="http://schemas.microsoft.com/office/drawing/2014/main" id="{620F9DBE-C9A6-637E-2380-B311FEDC40F5}"/>
              </a:ext>
            </a:extLst>
          </p:cNvPr>
          <p:cNvSpPr txBox="1"/>
          <p:nvPr/>
        </p:nvSpPr>
        <p:spPr>
          <a:xfrm>
            <a:off x="7667625" y="2038350"/>
            <a:ext cx="3919538" cy="523220"/>
          </a:xfrm>
          <a:prstGeom prst="rect">
            <a:avLst/>
          </a:prstGeom>
          <a:noFill/>
        </p:spPr>
        <p:txBody>
          <a:bodyPr wrap="square" rtlCol="0">
            <a:spAutoFit/>
          </a:bodyPr>
          <a:lstStyle/>
          <a:p>
            <a:r>
              <a:rPr lang="en-US" sz="1400" dirty="0"/>
              <a:t>Four different generated songs were mistaken for artist-written 1+ times. </a:t>
            </a:r>
          </a:p>
        </p:txBody>
      </p:sp>
      <p:pic>
        <p:nvPicPr>
          <p:cNvPr id="4" name="Picture 3" descr="Chart, bar chart&#10;&#10;Description automatically generated">
            <a:extLst>
              <a:ext uri="{FF2B5EF4-FFF2-40B4-BE49-F238E27FC236}">
                <a16:creationId xmlns:a16="http://schemas.microsoft.com/office/drawing/2014/main" id="{97FE8E37-868E-AC86-7797-0F4686B07FE0}"/>
              </a:ext>
            </a:extLst>
          </p:cNvPr>
          <p:cNvPicPr>
            <a:picLocks noChangeAspect="1"/>
          </p:cNvPicPr>
          <p:nvPr/>
        </p:nvPicPr>
        <p:blipFill>
          <a:blip r:embed="rId2"/>
          <a:stretch>
            <a:fillRect/>
          </a:stretch>
        </p:blipFill>
        <p:spPr>
          <a:xfrm>
            <a:off x="896424" y="926699"/>
            <a:ext cx="6482830" cy="5004602"/>
          </a:xfrm>
          <a:prstGeom prst="rect">
            <a:avLst/>
          </a:prstGeom>
        </p:spPr>
      </p:pic>
    </p:spTree>
    <p:extLst>
      <p:ext uri="{BB962C8B-B14F-4D97-AF65-F5344CB8AC3E}">
        <p14:creationId xmlns:p14="http://schemas.microsoft.com/office/powerpoint/2010/main" val="1675357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C5B5-F19A-4767-FDAB-4F1A5FACC539}"/>
              </a:ext>
            </a:extLst>
          </p:cNvPr>
          <p:cNvSpPr>
            <a:spLocks noGrp="1"/>
          </p:cNvSpPr>
          <p:nvPr>
            <p:ph type="title"/>
          </p:nvPr>
        </p:nvSpPr>
        <p:spPr/>
        <p:txBody>
          <a:bodyPr/>
          <a:lstStyle/>
          <a:p>
            <a:r>
              <a:rPr lang="en-US" dirty="0"/>
              <a:t>Evaluation: Progress Towards Objectives</a:t>
            </a:r>
          </a:p>
        </p:txBody>
      </p:sp>
      <p:sp>
        <p:nvSpPr>
          <p:cNvPr id="3" name="Content Placeholder 2">
            <a:extLst>
              <a:ext uri="{FF2B5EF4-FFF2-40B4-BE49-F238E27FC236}">
                <a16:creationId xmlns:a16="http://schemas.microsoft.com/office/drawing/2014/main" id="{591E7F20-0443-6063-848A-6E7D755A047C}"/>
              </a:ext>
            </a:extLst>
          </p:cNvPr>
          <p:cNvSpPr>
            <a:spLocks noGrp="1"/>
          </p:cNvSpPr>
          <p:nvPr>
            <p:ph idx="1"/>
          </p:nvPr>
        </p:nvSpPr>
        <p:spPr>
          <a:xfrm>
            <a:off x="1902941" y="2286000"/>
            <a:ext cx="9601200" cy="3581400"/>
          </a:xfrm>
        </p:spPr>
        <p:txBody>
          <a:bodyPr/>
          <a:lstStyle/>
          <a:p>
            <a:pPr marL="0" indent="0">
              <a:buNone/>
            </a:pPr>
            <a:r>
              <a:rPr lang="en-US" b="1" dirty="0"/>
              <a:t>Objective I: </a:t>
            </a:r>
            <a:r>
              <a:rPr lang="en-US" dirty="0"/>
              <a:t>The model can generate realistic-sounding lyrics in comprehendible English with minimal editing </a:t>
            </a:r>
          </a:p>
          <a:p>
            <a:pPr marL="0" indent="0">
              <a:buNone/>
            </a:pPr>
            <a:r>
              <a:rPr lang="en-US" b="1" dirty="0"/>
              <a:t>Objective II: </a:t>
            </a:r>
            <a:r>
              <a:rPr lang="en-US" dirty="0"/>
              <a:t>The generated songs fit within structures of a song, i.e. have verses, choruses, etc.</a:t>
            </a:r>
          </a:p>
          <a:p>
            <a:pPr marL="0" indent="0">
              <a:buNone/>
            </a:pPr>
            <a:r>
              <a:rPr lang="en-US" b="1" dirty="0"/>
              <a:t>Objective III: </a:t>
            </a:r>
            <a:r>
              <a:rPr lang="en-US" dirty="0"/>
              <a:t>The words and tone of the songs fit with the rest of the indie-rock genre</a:t>
            </a:r>
          </a:p>
          <a:p>
            <a:pPr marL="0" indent="0">
              <a:buNone/>
            </a:pPr>
            <a:r>
              <a:rPr lang="en-US" b="1" dirty="0"/>
              <a:t>Objective IV: </a:t>
            </a:r>
            <a:r>
              <a:rPr lang="en-US" dirty="0"/>
              <a:t>It can be argued that the lyrics create a narrative, i.e. lines in the song relate as much as much as other songs in this genre</a:t>
            </a:r>
          </a:p>
          <a:p>
            <a:pPr marL="0" indent="0">
              <a:buNone/>
            </a:pPr>
            <a:endParaRPr lang="en-US" dirty="0"/>
          </a:p>
        </p:txBody>
      </p:sp>
      <p:pic>
        <p:nvPicPr>
          <p:cNvPr id="5" name="Graphic 4" descr="Checkbox Checked with solid fill">
            <a:extLst>
              <a:ext uri="{FF2B5EF4-FFF2-40B4-BE49-F238E27FC236}">
                <a16:creationId xmlns:a16="http://schemas.microsoft.com/office/drawing/2014/main" id="{82B5883A-E136-2B5A-9775-78D415FD7E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6566" y="2286000"/>
            <a:ext cx="543697" cy="543697"/>
          </a:xfrm>
          <a:prstGeom prst="rect">
            <a:avLst/>
          </a:prstGeom>
        </p:spPr>
      </p:pic>
      <p:pic>
        <p:nvPicPr>
          <p:cNvPr id="7" name="Graphic 6" descr="Checkbox Checked with solid fill">
            <a:extLst>
              <a:ext uri="{FF2B5EF4-FFF2-40B4-BE49-F238E27FC236}">
                <a16:creationId xmlns:a16="http://schemas.microsoft.com/office/drawing/2014/main" id="{399107C2-BD4E-E935-3B24-727F6EB12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6566" y="3033970"/>
            <a:ext cx="543697" cy="543697"/>
          </a:xfrm>
          <a:prstGeom prst="rect">
            <a:avLst/>
          </a:prstGeom>
        </p:spPr>
      </p:pic>
      <p:pic>
        <p:nvPicPr>
          <p:cNvPr id="8" name="Graphic 7" descr="Checkbox Checked with solid fill">
            <a:extLst>
              <a:ext uri="{FF2B5EF4-FFF2-40B4-BE49-F238E27FC236}">
                <a16:creationId xmlns:a16="http://schemas.microsoft.com/office/drawing/2014/main" id="{8D8B2761-3672-03F8-A80D-4ED0C1416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6566" y="3618402"/>
            <a:ext cx="543697" cy="543697"/>
          </a:xfrm>
          <a:prstGeom prst="rect">
            <a:avLst/>
          </a:prstGeom>
        </p:spPr>
      </p:pic>
      <p:pic>
        <p:nvPicPr>
          <p:cNvPr id="9" name="Graphic 8" descr="Checkbox Checked with solid fill">
            <a:extLst>
              <a:ext uri="{FF2B5EF4-FFF2-40B4-BE49-F238E27FC236}">
                <a16:creationId xmlns:a16="http://schemas.microsoft.com/office/drawing/2014/main" id="{21C08E13-E57E-436D-91AF-0E40FFBCF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6566" y="4202834"/>
            <a:ext cx="543697" cy="543697"/>
          </a:xfrm>
          <a:prstGeom prst="rect">
            <a:avLst/>
          </a:prstGeom>
        </p:spPr>
      </p:pic>
    </p:spTree>
    <p:extLst>
      <p:ext uri="{BB962C8B-B14F-4D97-AF65-F5344CB8AC3E}">
        <p14:creationId xmlns:p14="http://schemas.microsoft.com/office/powerpoint/2010/main" val="355050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8EDF-C2C2-6765-1AE9-9987FD22C6F3}"/>
              </a:ext>
            </a:extLst>
          </p:cNvPr>
          <p:cNvSpPr>
            <a:spLocks noGrp="1"/>
          </p:cNvSpPr>
          <p:nvPr>
            <p:ph type="title"/>
          </p:nvPr>
        </p:nvSpPr>
        <p:spPr/>
        <p:txBody>
          <a:bodyPr/>
          <a:lstStyle/>
          <a:p>
            <a:r>
              <a:rPr lang="en-US" dirty="0"/>
              <a:t>Results and Lessons Learned</a:t>
            </a:r>
          </a:p>
        </p:txBody>
      </p:sp>
      <p:sp>
        <p:nvSpPr>
          <p:cNvPr id="3" name="Content Placeholder 2">
            <a:extLst>
              <a:ext uri="{FF2B5EF4-FFF2-40B4-BE49-F238E27FC236}">
                <a16:creationId xmlns:a16="http://schemas.microsoft.com/office/drawing/2014/main" id="{BF71AAC6-8E9F-A9BA-2E22-0514089F68CB}"/>
              </a:ext>
            </a:extLst>
          </p:cNvPr>
          <p:cNvSpPr>
            <a:spLocks noGrp="1"/>
          </p:cNvSpPr>
          <p:nvPr>
            <p:ph idx="1"/>
          </p:nvPr>
        </p:nvSpPr>
        <p:spPr>
          <a:xfrm>
            <a:off x="1295400" y="1807698"/>
            <a:ext cx="9601200" cy="4016326"/>
          </a:xfrm>
        </p:spPr>
        <p:txBody>
          <a:bodyPr/>
          <a:lstStyle/>
          <a:p>
            <a:r>
              <a:rPr lang="en-US" dirty="0"/>
              <a:t>The final model meets more than half of the project objectives </a:t>
            </a:r>
          </a:p>
          <a:p>
            <a:r>
              <a:rPr lang="en-US" dirty="0"/>
              <a:t>Successes:</a:t>
            </a:r>
          </a:p>
          <a:p>
            <a:pPr lvl="1"/>
            <a:r>
              <a:rPr lang="en-US" i="0" dirty="0"/>
              <a:t>Creative lyrics: “[SEP] you got pictures and me [SEP] </a:t>
            </a:r>
            <a:r>
              <a:rPr lang="en-US" i="0" dirty="0" err="1"/>
              <a:t>i</a:t>
            </a:r>
            <a:r>
              <a:rPr lang="en-US" i="0" dirty="0"/>
              <a:t> am sick of having to keep my head in the world [SEP] the stands through the fence [SEP] many reasons hurt heavy, they are working in the depths, then it took my number one baby [SEP]”</a:t>
            </a:r>
          </a:p>
          <a:p>
            <a:pPr lvl="1"/>
            <a:r>
              <a:rPr lang="en-US" i="0" dirty="0"/>
              <a:t>Meets main objective: with editing, can be used to help artists generate lyrics </a:t>
            </a:r>
          </a:p>
          <a:p>
            <a:r>
              <a:rPr lang="en-US" dirty="0"/>
              <a:t>Failures:</a:t>
            </a:r>
          </a:p>
          <a:p>
            <a:pPr lvl="1"/>
            <a:r>
              <a:rPr lang="en-US" i="0" dirty="0"/>
              <a:t>The Gigantic Problem</a:t>
            </a:r>
          </a:p>
          <a:p>
            <a:pPr lvl="1"/>
            <a:r>
              <a:rPr lang="en-US" i="0" dirty="0"/>
              <a:t>Low ‘Fool-Rate’ </a:t>
            </a:r>
          </a:p>
          <a:p>
            <a:pPr lvl="1"/>
            <a:endParaRPr lang="en-US" i="0" dirty="0"/>
          </a:p>
          <a:p>
            <a:pPr lvl="1"/>
            <a:endParaRPr lang="en-US" i="0" dirty="0"/>
          </a:p>
        </p:txBody>
      </p:sp>
    </p:spTree>
    <p:extLst>
      <p:ext uri="{BB962C8B-B14F-4D97-AF65-F5344CB8AC3E}">
        <p14:creationId xmlns:p14="http://schemas.microsoft.com/office/powerpoint/2010/main" val="1245274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CC0E3-A284-89F0-2EBF-A0F28FADCD5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C86D807-6216-47B4-74E9-96A0188EC932}"/>
              </a:ext>
            </a:extLst>
          </p:cNvPr>
          <p:cNvSpPr>
            <a:spLocks noGrp="1"/>
          </p:cNvSpPr>
          <p:nvPr>
            <p:ph idx="1"/>
          </p:nvPr>
        </p:nvSpPr>
        <p:spPr>
          <a:xfrm>
            <a:off x="1219200" y="1710024"/>
            <a:ext cx="9753600" cy="4301067"/>
          </a:xfrm>
        </p:spPr>
        <p:txBody>
          <a:bodyPr numCol="3">
            <a:normAutofit fontScale="40000" lnSpcReduction="20000"/>
          </a:bodyPr>
          <a:lstStyle/>
          <a:p>
            <a:pPr marL="0" indent="0">
              <a:buNone/>
            </a:pPr>
            <a:r>
              <a:rPr lang="en-US" dirty="0" err="1">
                <a:solidFill>
                  <a:srgbClr val="000000"/>
                </a:solidFill>
                <a:effectLst/>
                <a:latin typeface="Graphik" panose="020B0503030202060203" pitchFamily="34" charset="77"/>
              </a:rPr>
              <a:t>Bertin-Mahieux</a:t>
            </a:r>
            <a:r>
              <a:rPr lang="en-US" dirty="0">
                <a:solidFill>
                  <a:srgbClr val="000000"/>
                </a:solidFill>
                <a:effectLst/>
                <a:latin typeface="Graphik" panose="020B0503030202060203" pitchFamily="34" charset="77"/>
              </a:rPr>
              <a:t>, Thierry and Ellis, Daniel P.W. and Whitman, Brian and </a:t>
            </a:r>
            <a:r>
              <a:rPr lang="en-US" dirty="0" err="1">
                <a:solidFill>
                  <a:srgbClr val="000000"/>
                </a:solidFill>
                <a:effectLst/>
                <a:latin typeface="Graphik" panose="020B0503030202060203" pitchFamily="34" charset="77"/>
              </a:rPr>
              <a:t>Lamere</a:t>
            </a:r>
            <a:r>
              <a:rPr lang="en-US" dirty="0">
                <a:solidFill>
                  <a:srgbClr val="000000"/>
                </a:solidFill>
                <a:effectLst/>
                <a:latin typeface="Graphik" panose="020B0503030202060203" pitchFamily="34" charset="77"/>
              </a:rPr>
              <a:t>, Paul. (2011). The Million Song Dataset: </a:t>
            </a:r>
            <a:r>
              <a:rPr lang="en-US" dirty="0" err="1">
                <a:solidFill>
                  <a:srgbClr val="000000"/>
                </a:solidFill>
                <a:effectLst/>
                <a:latin typeface="Graphik" panose="020B0503030202060203" pitchFamily="34" charset="77"/>
              </a:rPr>
              <a:t>Last.fm</a:t>
            </a:r>
            <a:r>
              <a:rPr lang="en-US" dirty="0">
                <a:solidFill>
                  <a:srgbClr val="000000"/>
                </a:solidFill>
                <a:effectLst/>
                <a:latin typeface="Graphik" panose="020B0503030202060203" pitchFamily="34" charset="77"/>
              </a:rPr>
              <a:t> Dataset. [Data set]. In Proceedings of the 12th International Society for Music Information Retrieval Conference (ISMIR 2011). </a:t>
            </a:r>
            <a:r>
              <a:rPr lang="en-US" u="sng" dirty="0">
                <a:solidFill>
                  <a:srgbClr val="000000"/>
                </a:solidFill>
                <a:effectLst/>
                <a:latin typeface="Graphik" panose="020B0503030202060203" pitchFamily="34" charset="77"/>
                <a:hlinkClick r:id="rId2"/>
              </a:rPr>
              <a:t>http://millionsongdataset.com/lastfm/</a:t>
            </a:r>
            <a:r>
              <a:rPr lang="en-US" dirty="0">
                <a:solidFill>
                  <a:srgbClr val="000000"/>
                </a:solidFill>
                <a:effectLst/>
                <a:latin typeface="Graphik" panose="020B0503030202060203" pitchFamily="34" charset="77"/>
              </a:rPr>
              <a:t> </a:t>
            </a:r>
            <a:endParaRPr lang="en-US" dirty="0">
              <a:solidFill>
                <a:srgbClr val="000000"/>
              </a:solidFill>
              <a:effectLst/>
              <a:latin typeface="Calibri" panose="020F0502020204030204" pitchFamily="34" charset="0"/>
            </a:endParaRPr>
          </a:p>
          <a:p>
            <a:pPr marL="0" indent="0">
              <a:buNone/>
            </a:pPr>
            <a:r>
              <a:rPr lang="en-US" dirty="0">
                <a:solidFill>
                  <a:srgbClr val="000000"/>
                </a:solidFill>
                <a:effectLst/>
                <a:latin typeface="Graphik" panose="020B0503030202060203" pitchFamily="34" charset="77"/>
              </a:rPr>
              <a:t>Kelly, Kevin. (2023, February). Engines of Wow. </a:t>
            </a:r>
            <a:r>
              <a:rPr lang="en-US" i="1" dirty="0">
                <a:solidFill>
                  <a:srgbClr val="000000"/>
                </a:solidFill>
                <a:effectLst/>
                <a:latin typeface="Graphik" panose="020B0503030202060203" pitchFamily="34" charset="77"/>
              </a:rPr>
              <a:t>Wired</a:t>
            </a:r>
            <a:r>
              <a:rPr lang="en-US" dirty="0">
                <a:solidFill>
                  <a:srgbClr val="000000"/>
                </a:solidFill>
                <a:effectLst/>
                <a:latin typeface="Graphik" panose="020B0503030202060203" pitchFamily="34" charset="77"/>
              </a:rPr>
              <a:t>, 31-02, 34-47. </a:t>
            </a:r>
            <a:br>
              <a:rPr lang="en-US" dirty="0">
                <a:solidFill>
                  <a:srgbClr val="000000"/>
                </a:solidFill>
                <a:effectLst/>
                <a:latin typeface="Graphik" panose="020B0503030202060203" pitchFamily="34" charset="77"/>
              </a:rPr>
            </a:br>
            <a:endParaRPr lang="en-US" dirty="0">
              <a:solidFill>
                <a:srgbClr val="000000"/>
              </a:solidFill>
              <a:effectLst/>
              <a:latin typeface="Graphik" panose="020B0503030202060203" pitchFamily="34" charset="77"/>
            </a:endParaRPr>
          </a:p>
          <a:p>
            <a:pPr marL="0" indent="0">
              <a:buNone/>
            </a:pPr>
            <a:r>
              <a:rPr lang="en-US" dirty="0">
                <a:solidFill>
                  <a:srgbClr val="000000"/>
                </a:solidFill>
                <a:effectLst/>
                <a:latin typeface="Graphik" panose="020B0503030202060203" pitchFamily="34" charset="77"/>
              </a:rPr>
              <a:t>Borisov, Oleg. (2020). </a:t>
            </a:r>
            <a:r>
              <a:rPr lang="en-US" dirty="0" err="1">
                <a:solidFill>
                  <a:srgbClr val="000000"/>
                </a:solidFill>
                <a:effectLst/>
                <a:latin typeface="Graphik" panose="020B0503030202060203" pitchFamily="34" charset="77"/>
              </a:rPr>
              <a:t>NGram_LanguageModel</a:t>
            </a:r>
            <a:r>
              <a:rPr lang="en-US" dirty="0">
                <a:solidFill>
                  <a:srgbClr val="000000"/>
                </a:solidFill>
                <a:effectLst/>
                <a:latin typeface="Graphik" panose="020B0503030202060203" pitchFamily="34" charset="77"/>
              </a:rPr>
              <a:t>. [Source code]. </a:t>
            </a:r>
            <a:r>
              <a:rPr lang="en-US" u="sng" dirty="0">
                <a:solidFill>
                  <a:srgbClr val="000000"/>
                </a:solidFill>
                <a:effectLst/>
                <a:latin typeface="Graphik" panose="020B0503030202060203" pitchFamily="34" charset="77"/>
                <a:hlinkClick r:id="rId3"/>
              </a:rPr>
              <a:t>https://github.com/olegborisovv/NGram_LanguageModel/blob/main/text_generator_ngram.py</a:t>
            </a:r>
            <a:endParaRPr lang="en-US" dirty="0">
              <a:solidFill>
                <a:srgbClr val="000000"/>
              </a:solidFill>
              <a:effectLst/>
              <a:latin typeface="Graphik" panose="020B0503030202060203" pitchFamily="34" charset="77"/>
            </a:endParaRPr>
          </a:p>
          <a:p>
            <a:pPr marL="0" indent="0">
              <a:buNone/>
            </a:pPr>
            <a:r>
              <a:rPr lang="en-US" dirty="0">
                <a:solidFill>
                  <a:srgbClr val="000000"/>
                </a:solidFill>
                <a:effectLst/>
                <a:latin typeface="Graphik" panose="020B0503030202060203" pitchFamily="34" charset="77"/>
              </a:rPr>
              <a:t>Boris, Oleg. (2020, October 27). Text Generation Using N-Gram Model. </a:t>
            </a:r>
            <a:r>
              <a:rPr lang="en-US" i="1" dirty="0">
                <a:solidFill>
                  <a:srgbClr val="000000"/>
                </a:solidFill>
                <a:effectLst/>
                <a:latin typeface="Graphik" panose="020B0503030202060203" pitchFamily="34" charset="77"/>
              </a:rPr>
              <a:t>Medium</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4"/>
              </a:rPr>
              <a:t>https://towardsdatascience.com/text-generation-using-n-gram-model-8d12d9802aa0</a:t>
            </a:r>
            <a:r>
              <a:rPr lang="en-US" dirty="0">
                <a:solidFill>
                  <a:srgbClr val="000000"/>
                </a:solidFill>
                <a:effectLst/>
                <a:latin typeface="Graphik" panose="020B0503030202060203" pitchFamily="34" charset="77"/>
              </a:rPr>
              <a:t> </a:t>
            </a:r>
          </a:p>
          <a:p>
            <a:pPr marL="0" indent="0">
              <a:buNone/>
            </a:pPr>
            <a:r>
              <a:rPr lang="en-US" dirty="0" err="1">
                <a:solidFill>
                  <a:srgbClr val="000000"/>
                </a:solidFill>
                <a:effectLst/>
                <a:latin typeface="Graphik" panose="020B0503030202060203" pitchFamily="34" charset="77"/>
              </a:rPr>
              <a:t>colah</a:t>
            </a:r>
            <a:r>
              <a:rPr lang="en-US" dirty="0">
                <a:solidFill>
                  <a:srgbClr val="000000"/>
                </a:solidFill>
                <a:effectLst/>
                <a:latin typeface="Graphik" panose="020B0503030202060203" pitchFamily="34" charset="77"/>
              </a:rPr>
              <a:t>. (n.d.) Understanding LSTM Networks. </a:t>
            </a:r>
            <a:r>
              <a:rPr lang="en-US" i="1" dirty="0">
                <a:solidFill>
                  <a:srgbClr val="000000"/>
                </a:solidFill>
                <a:effectLst/>
                <a:latin typeface="Graphik" panose="020B0503030202060203" pitchFamily="34" charset="77"/>
              </a:rPr>
              <a:t>machine-learning</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5"/>
              </a:rPr>
              <a:t>https://dengking.github.io/machine-learning/Theory/Deep-learning/Book-deep-learning/Part-II-Deep-Networks-Modern-Practices/10-Sequence-Modeling-Recurrent-and-Recursive-Nets/LSTM/colah-Understanding-LSTM-Networks/</a:t>
            </a:r>
            <a:endParaRPr lang="en-US" dirty="0">
              <a:solidFill>
                <a:srgbClr val="000000"/>
              </a:solidFill>
              <a:effectLst/>
              <a:latin typeface="Graphik" panose="020B0503030202060203" pitchFamily="34" charset="77"/>
            </a:endParaRPr>
          </a:p>
          <a:p>
            <a:pPr marL="0" indent="0">
              <a:buNone/>
            </a:pPr>
            <a:r>
              <a:rPr lang="en-US" dirty="0">
                <a:solidFill>
                  <a:srgbClr val="000000"/>
                </a:solidFill>
                <a:effectLst/>
                <a:latin typeface="Graphik" panose="020B0503030202060203" pitchFamily="34" charset="77"/>
              </a:rPr>
              <a:t>Graves, Alex; Abdel-</a:t>
            </a:r>
            <a:r>
              <a:rPr lang="en-US" dirty="0" err="1">
                <a:solidFill>
                  <a:srgbClr val="000000"/>
                </a:solidFill>
                <a:effectLst/>
                <a:latin typeface="Graphik" panose="020B0503030202060203" pitchFamily="34" charset="77"/>
              </a:rPr>
              <a:t>raman</a:t>
            </a:r>
            <a:r>
              <a:rPr lang="en-US" dirty="0">
                <a:solidFill>
                  <a:srgbClr val="000000"/>
                </a:solidFill>
                <a:effectLst/>
                <a:latin typeface="Graphik" panose="020B0503030202060203" pitchFamily="34" charset="77"/>
              </a:rPr>
              <a:t>, Mohamed; Hinton, Geoffrey. (2013). Speech Recognition with Deep Recurrent Neural Networks. </a:t>
            </a:r>
            <a:r>
              <a:rPr lang="en-US" i="1" dirty="0" err="1">
                <a:solidFill>
                  <a:srgbClr val="000000"/>
                </a:solidFill>
                <a:effectLst/>
                <a:latin typeface="Graphik" panose="020B0503030202060203" pitchFamily="34" charset="77"/>
              </a:rPr>
              <a:t>CoRR</a:t>
            </a:r>
            <a:r>
              <a:rPr lang="en-US" dirty="0" err="1">
                <a:solidFill>
                  <a:srgbClr val="000000"/>
                </a:solidFill>
                <a:effectLst/>
                <a:latin typeface="Graphik" panose="020B0503030202060203" pitchFamily="34" charset="77"/>
              </a:rPr>
              <a:t>.</a:t>
            </a:r>
            <a:r>
              <a:rPr lang="en-US" dirty="0">
                <a:solidFill>
                  <a:srgbClr val="000000"/>
                </a:solidFill>
                <a:effectLst/>
                <a:latin typeface="Graphik" panose="020B0503030202060203" pitchFamily="34" charset="77"/>
              </a:rPr>
              <a:t> Retrieved from </a:t>
            </a:r>
            <a:r>
              <a:rPr lang="en-US" dirty="0" err="1">
                <a:solidFill>
                  <a:srgbClr val="000000"/>
                </a:solidFill>
                <a:effectLst/>
                <a:latin typeface="Graphik" panose="020B0503030202060203" pitchFamily="34" charset="77"/>
              </a:rPr>
              <a:t>arxiv</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6"/>
              </a:rPr>
              <a:t>https://arxiv.org/abs/1303.5778</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Pennington, Jeffrey; </a:t>
            </a:r>
            <a:r>
              <a:rPr lang="en-US" dirty="0" err="1">
                <a:solidFill>
                  <a:srgbClr val="000000"/>
                </a:solidFill>
                <a:effectLst/>
                <a:latin typeface="Graphik" panose="020B0503030202060203" pitchFamily="34" charset="77"/>
              </a:rPr>
              <a:t>Socher</a:t>
            </a:r>
            <a:r>
              <a:rPr lang="en-US" dirty="0">
                <a:solidFill>
                  <a:srgbClr val="000000"/>
                </a:solidFill>
                <a:effectLst/>
                <a:latin typeface="Graphik" panose="020B0503030202060203" pitchFamily="34" charset="77"/>
              </a:rPr>
              <a:t>, Richard; Manning, Christopher D. (2014). </a:t>
            </a:r>
            <a:r>
              <a:rPr lang="en-US" dirty="0" err="1">
                <a:solidFill>
                  <a:srgbClr val="000000"/>
                </a:solidFill>
                <a:effectLst/>
                <a:latin typeface="Graphik" panose="020B0503030202060203" pitchFamily="34" charset="77"/>
              </a:rPr>
              <a:t>GloVe</a:t>
            </a:r>
            <a:r>
              <a:rPr lang="en-US" dirty="0">
                <a:solidFill>
                  <a:srgbClr val="000000"/>
                </a:solidFill>
                <a:effectLst/>
                <a:latin typeface="Graphik" panose="020B0503030202060203" pitchFamily="34" charset="77"/>
              </a:rPr>
              <a:t>: Global Vectors for Word Representation. </a:t>
            </a:r>
            <a:r>
              <a:rPr lang="en-US" i="1" dirty="0">
                <a:solidFill>
                  <a:srgbClr val="000000"/>
                </a:solidFill>
                <a:effectLst/>
                <a:latin typeface="Graphik" panose="020B0503030202060203" pitchFamily="34" charset="77"/>
              </a:rPr>
              <a:t>Stanford University Computer Science Department</a:t>
            </a:r>
            <a:r>
              <a:rPr lang="en-US" dirty="0">
                <a:solidFill>
                  <a:srgbClr val="000000"/>
                </a:solidFill>
                <a:effectLst/>
                <a:latin typeface="Graphik" panose="020B0503030202060203" pitchFamily="34" charset="77"/>
              </a:rPr>
              <a:t>. Retrieved from </a:t>
            </a:r>
            <a:r>
              <a:rPr lang="en-US" dirty="0">
                <a:solidFill>
                  <a:srgbClr val="000000"/>
                </a:solidFill>
                <a:effectLst/>
                <a:latin typeface="Graphik" panose="020B0503030202060203" pitchFamily="34" charset="77"/>
                <a:hlinkClick r:id="rId7"/>
              </a:rPr>
              <a:t>https://nlp.stanford.edu/pubs/glove.pdf</a:t>
            </a:r>
            <a:endParaRPr lang="en-US" dirty="0">
              <a:solidFill>
                <a:srgbClr val="000000"/>
              </a:solidFill>
              <a:effectLst/>
              <a:latin typeface="Graphik" panose="020B0503030202060203" pitchFamily="34" charset="77"/>
            </a:endParaRPr>
          </a:p>
          <a:p>
            <a:pPr marL="0" indent="0">
              <a:buNone/>
            </a:pPr>
            <a:r>
              <a:rPr lang="en-US" dirty="0">
                <a:solidFill>
                  <a:srgbClr val="000000"/>
                </a:solidFill>
                <a:effectLst/>
                <a:latin typeface="Graphik" panose="020B0503030202060203" pitchFamily="34" charset="77"/>
              </a:rPr>
              <a:t>Devlin, Jacob; Chang, Ming-Wei; Lee, Kenton; Toutanova, Kristina. BERT: Pre-training of Deep Bidirectional Transformers for Language Understanding. </a:t>
            </a:r>
            <a:r>
              <a:rPr lang="en-US" i="1" dirty="0" err="1">
                <a:solidFill>
                  <a:srgbClr val="000000"/>
                </a:solidFill>
                <a:effectLst/>
                <a:latin typeface="Graphik" panose="020B0503030202060203" pitchFamily="34" charset="77"/>
              </a:rPr>
              <a:t>CoRR</a:t>
            </a:r>
            <a:r>
              <a:rPr lang="en-US" dirty="0" err="1">
                <a:solidFill>
                  <a:srgbClr val="000000"/>
                </a:solidFill>
                <a:effectLst/>
                <a:latin typeface="Graphik" panose="020B0503030202060203" pitchFamily="34" charset="77"/>
              </a:rPr>
              <a:t>.</a:t>
            </a:r>
            <a:r>
              <a:rPr lang="en-US" dirty="0">
                <a:solidFill>
                  <a:srgbClr val="000000"/>
                </a:solidFill>
                <a:effectLst/>
                <a:latin typeface="Graphik" panose="020B0503030202060203" pitchFamily="34" charset="77"/>
              </a:rPr>
              <a:t> Retrieved from </a:t>
            </a:r>
            <a:r>
              <a:rPr lang="en-US" dirty="0" err="1">
                <a:solidFill>
                  <a:srgbClr val="000000"/>
                </a:solidFill>
                <a:effectLst/>
                <a:latin typeface="Graphik" panose="020B0503030202060203" pitchFamily="34" charset="77"/>
              </a:rPr>
              <a:t>arxiv</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8"/>
              </a:rPr>
              <a:t>https://arxiv.org/abs/1810.04805</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BERT Documentation. Hugging Face. </a:t>
            </a:r>
            <a:r>
              <a:rPr lang="en-US" u="sng" dirty="0">
                <a:solidFill>
                  <a:srgbClr val="000000"/>
                </a:solidFill>
                <a:effectLst/>
                <a:latin typeface="Graphik" panose="020B0503030202060203" pitchFamily="34" charset="77"/>
                <a:hlinkClick r:id="rId9"/>
              </a:rPr>
              <a:t>https://huggingface.co/docs/transformers/model_doc/bert</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Vaswani, Ashish; </a:t>
            </a:r>
            <a:r>
              <a:rPr lang="en-US" dirty="0" err="1">
                <a:solidFill>
                  <a:srgbClr val="000000"/>
                </a:solidFill>
                <a:effectLst/>
                <a:latin typeface="Graphik" panose="020B0503030202060203" pitchFamily="34" charset="77"/>
              </a:rPr>
              <a:t>Shazeer</a:t>
            </a:r>
            <a:r>
              <a:rPr lang="en-US" dirty="0">
                <a:solidFill>
                  <a:srgbClr val="000000"/>
                </a:solidFill>
                <a:effectLst/>
                <a:latin typeface="Graphik" panose="020B0503030202060203" pitchFamily="34" charset="77"/>
              </a:rPr>
              <a:t>, Noam; Parmar, Niki; </a:t>
            </a:r>
            <a:r>
              <a:rPr lang="en-US" dirty="0" err="1">
                <a:solidFill>
                  <a:srgbClr val="000000"/>
                </a:solidFill>
                <a:effectLst/>
                <a:latin typeface="Graphik" panose="020B0503030202060203" pitchFamily="34" charset="77"/>
              </a:rPr>
              <a:t>Uszkoreit</a:t>
            </a:r>
            <a:r>
              <a:rPr lang="en-US" dirty="0">
                <a:solidFill>
                  <a:srgbClr val="000000"/>
                </a:solidFill>
                <a:effectLst/>
                <a:latin typeface="Graphik" panose="020B0503030202060203" pitchFamily="34" charset="77"/>
              </a:rPr>
              <a:t>, Jakob; Jones, </a:t>
            </a:r>
            <a:r>
              <a:rPr lang="en-US" dirty="0" err="1">
                <a:solidFill>
                  <a:srgbClr val="000000"/>
                </a:solidFill>
                <a:effectLst/>
                <a:latin typeface="Graphik" panose="020B0503030202060203" pitchFamily="34" charset="77"/>
              </a:rPr>
              <a:t>Llion</a:t>
            </a:r>
            <a:r>
              <a:rPr lang="en-US" dirty="0">
                <a:solidFill>
                  <a:srgbClr val="000000"/>
                </a:solidFill>
                <a:effectLst/>
                <a:latin typeface="Graphik" panose="020B0503030202060203" pitchFamily="34" charset="77"/>
              </a:rPr>
              <a:t>; Gomez, Aidan N.; Kaiser, Lukasz; </a:t>
            </a:r>
            <a:r>
              <a:rPr lang="en-US" dirty="0" err="1">
                <a:solidFill>
                  <a:srgbClr val="000000"/>
                </a:solidFill>
                <a:effectLst/>
                <a:latin typeface="Graphik" panose="020B0503030202060203" pitchFamily="34" charset="77"/>
              </a:rPr>
              <a:t>Polosukhin</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Illia</a:t>
            </a:r>
            <a:r>
              <a:rPr lang="en-US" dirty="0">
                <a:solidFill>
                  <a:srgbClr val="000000"/>
                </a:solidFill>
                <a:effectLst/>
                <a:latin typeface="Graphik" panose="020B0503030202060203" pitchFamily="34" charset="77"/>
              </a:rPr>
              <a:t>. (2017). Attention is All You Need. </a:t>
            </a:r>
            <a:r>
              <a:rPr lang="en-US" i="1" dirty="0" err="1">
                <a:solidFill>
                  <a:srgbClr val="000000"/>
                </a:solidFill>
                <a:effectLst/>
                <a:latin typeface="Graphik" panose="020B0503030202060203" pitchFamily="34" charset="77"/>
              </a:rPr>
              <a:t>CoRR</a:t>
            </a:r>
            <a:r>
              <a:rPr lang="en-US" dirty="0" err="1">
                <a:solidFill>
                  <a:srgbClr val="000000"/>
                </a:solidFill>
                <a:effectLst/>
                <a:latin typeface="Graphik" panose="020B0503030202060203" pitchFamily="34" charset="77"/>
              </a:rPr>
              <a:t>.</a:t>
            </a:r>
            <a:r>
              <a:rPr lang="en-US" dirty="0">
                <a:solidFill>
                  <a:srgbClr val="000000"/>
                </a:solidFill>
                <a:effectLst/>
                <a:latin typeface="Graphik" panose="020B0503030202060203" pitchFamily="34" charset="77"/>
              </a:rPr>
              <a:t> Retrieved from </a:t>
            </a:r>
            <a:r>
              <a:rPr lang="en-US" dirty="0" err="1">
                <a:solidFill>
                  <a:srgbClr val="000000"/>
                </a:solidFill>
                <a:effectLst/>
                <a:latin typeface="Graphik" panose="020B0503030202060203" pitchFamily="34" charset="77"/>
              </a:rPr>
              <a:t>arxiv</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10"/>
              </a:rPr>
              <a:t>https://arxiv.org/abs/1706.03762</a:t>
            </a:r>
            <a:endParaRPr lang="en-US" dirty="0">
              <a:solidFill>
                <a:srgbClr val="000000"/>
              </a:solidFill>
              <a:effectLst/>
              <a:latin typeface="Graphik" panose="020B0503030202060203" pitchFamily="34" charset="77"/>
            </a:endParaRPr>
          </a:p>
          <a:p>
            <a:pPr marL="0" indent="0">
              <a:buNone/>
            </a:pPr>
            <a:endParaRPr lang="en-US" dirty="0">
              <a:solidFill>
                <a:srgbClr val="000000"/>
              </a:solidFill>
              <a:effectLst/>
              <a:latin typeface="Graphik" panose="020B0503030202060203" pitchFamily="34" charset="77"/>
            </a:endParaRPr>
          </a:p>
          <a:p>
            <a:pPr marL="0" indent="0">
              <a:buNone/>
            </a:pPr>
            <a:r>
              <a:rPr lang="en-US" dirty="0" err="1">
                <a:solidFill>
                  <a:srgbClr val="000000"/>
                </a:solidFill>
                <a:effectLst/>
                <a:latin typeface="Graphik" panose="020B0503030202060203" pitchFamily="34" charset="77"/>
              </a:rPr>
              <a:t>Calmanovici</a:t>
            </a:r>
            <a:r>
              <a:rPr lang="en-US" dirty="0">
                <a:solidFill>
                  <a:srgbClr val="000000"/>
                </a:solidFill>
                <a:effectLst/>
                <a:latin typeface="Graphik" panose="020B0503030202060203" pitchFamily="34" charset="77"/>
              </a:rPr>
              <a:t>, Alessandro. (2019). Neural Rap Lyrics Generator With Rhyme Density Biased Sampling. </a:t>
            </a:r>
            <a:r>
              <a:rPr lang="en-US" i="1" dirty="0">
                <a:solidFill>
                  <a:srgbClr val="000000"/>
                </a:solidFill>
                <a:effectLst/>
                <a:latin typeface="Graphik" panose="020B0503030202060203" pitchFamily="34" charset="77"/>
              </a:rPr>
              <a:t>Institute of </a:t>
            </a:r>
            <a:r>
              <a:rPr lang="en-US" i="1" dirty="0" err="1">
                <a:solidFill>
                  <a:srgbClr val="000000"/>
                </a:solidFill>
                <a:effectLst/>
                <a:latin typeface="Graphik" panose="020B0503030202060203" pitchFamily="34" charset="77"/>
              </a:rPr>
              <a:t>Neuroinformatics</a:t>
            </a:r>
            <a:r>
              <a:rPr lang="en-US" i="1" dirty="0">
                <a:solidFill>
                  <a:srgbClr val="000000"/>
                </a:solidFill>
                <a:effectLst/>
                <a:latin typeface="Graphik" panose="020B0503030202060203" pitchFamily="34" charset="77"/>
              </a:rPr>
              <a:t>, UZH Zurich, ETH Zurich. </a:t>
            </a:r>
            <a:r>
              <a:rPr lang="en-US" dirty="0">
                <a:solidFill>
                  <a:srgbClr val="000000"/>
                </a:solidFill>
                <a:effectLst/>
                <a:latin typeface="Graphik" panose="020B0503030202060203" pitchFamily="34" charset="77"/>
              </a:rPr>
              <a:t>Retrieved from </a:t>
            </a:r>
            <a:r>
              <a:rPr lang="en-US" u="sng" dirty="0">
                <a:solidFill>
                  <a:srgbClr val="000000"/>
                </a:solidFill>
                <a:effectLst/>
                <a:latin typeface="Graphik" panose="020B0503030202060203" pitchFamily="34" charset="77"/>
                <a:hlinkClick r:id="rId11"/>
              </a:rPr>
              <a:t>https://blog.musixmatch.com/generating-rap-lyrics-with-ai-13fb8d33ab5e</a:t>
            </a:r>
            <a:r>
              <a:rPr lang="en-US" dirty="0">
                <a:solidFill>
                  <a:srgbClr val="000000"/>
                </a:solidFill>
                <a:effectLst/>
                <a:latin typeface="Graphik" panose="020B0503030202060203" pitchFamily="34" charset="77"/>
              </a:rPr>
              <a:t> </a:t>
            </a:r>
          </a:p>
          <a:p>
            <a:pPr marL="0" indent="0">
              <a:buNone/>
            </a:pPr>
            <a:r>
              <a:rPr lang="en-US" dirty="0" err="1">
                <a:solidFill>
                  <a:srgbClr val="000000"/>
                </a:solidFill>
                <a:effectLst/>
                <a:latin typeface="Graphik" panose="020B0503030202060203" pitchFamily="34" charset="77"/>
              </a:rPr>
              <a:t>Bitvinskas</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Domas</a:t>
            </a:r>
            <a:r>
              <a:rPr lang="en-US" dirty="0">
                <a:solidFill>
                  <a:srgbClr val="000000"/>
                </a:solidFill>
                <a:effectLst/>
                <a:latin typeface="Graphik" panose="020B0503030202060203" pitchFamily="34" charset="77"/>
              </a:rPr>
              <a:t>. (2020). </a:t>
            </a:r>
            <a:r>
              <a:rPr lang="en-US" dirty="0" err="1">
                <a:solidFill>
                  <a:srgbClr val="000000"/>
                </a:solidFill>
                <a:effectLst/>
                <a:latin typeface="Graphik" panose="020B0503030202060203" pitchFamily="34" charset="77"/>
              </a:rPr>
              <a:t>PyTorch</a:t>
            </a:r>
            <a:r>
              <a:rPr lang="en-US" dirty="0">
                <a:solidFill>
                  <a:srgbClr val="000000"/>
                </a:solidFill>
                <a:effectLst/>
                <a:latin typeface="Graphik" panose="020B0503030202060203" pitchFamily="34" charset="77"/>
              </a:rPr>
              <a:t> LSTM: Text Generation Tutorial.</a:t>
            </a:r>
            <a:r>
              <a:rPr lang="en-US" i="1" dirty="0">
                <a:solidFill>
                  <a:srgbClr val="000000"/>
                </a:solidFill>
                <a:effectLst/>
                <a:latin typeface="Graphik" panose="020B0503030202060203" pitchFamily="34" charset="77"/>
              </a:rPr>
              <a:t> </a:t>
            </a:r>
            <a:r>
              <a:rPr lang="en-US" i="1" dirty="0" err="1">
                <a:solidFill>
                  <a:srgbClr val="000000"/>
                </a:solidFill>
                <a:effectLst/>
                <a:latin typeface="Graphik" panose="020B0503030202060203" pitchFamily="34" charset="77"/>
              </a:rPr>
              <a:t>Closeheat</a:t>
            </a:r>
            <a:r>
              <a:rPr lang="en-US" i="1"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12"/>
              </a:rPr>
              <a:t>https://closeheat.com/blog/pytorch-lstm-text-generation-tutorial</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Ingham, Tim. (2019, April 1). Hardly Anyone on the Pop Charts Writes Their Own Music (Alone) Anymore. Rolling Stone. </a:t>
            </a:r>
          </a:p>
          <a:p>
            <a:pPr marL="0" indent="0">
              <a:buNone/>
            </a:pPr>
            <a:r>
              <a:rPr lang="en-US" dirty="0" err="1">
                <a:solidFill>
                  <a:srgbClr val="000000"/>
                </a:solidFill>
                <a:effectLst/>
                <a:latin typeface="Graphik" panose="020B0503030202060203" pitchFamily="34" charset="77"/>
              </a:rPr>
              <a:t>Nazarko</a:t>
            </a:r>
            <a:r>
              <a:rPr lang="en-US" dirty="0">
                <a:solidFill>
                  <a:srgbClr val="000000"/>
                </a:solidFill>
                <a:effectLst/>
                <a:latin typeface="Graphik" panose="020B0503030202060203" pitchFamily="34" charset="77"/>
              </a:rPr>
              <a:t>, Claudia. (2021). Practical text generation using GPT-2, LSTM and Markov Chain. </a:t>
            </a:r>
            <a:r>
              <a:rPr lang="en-US" i="1" dirty="0">
                <a:solidFill>
                  <a:srgbClr val="000000"/>
                </a:solidFill>
                <a:effectLst/>
                <a:latin typeface="Graphik" panose="020B0503030202060203" pitchFamily="34" charset="77"/>
              </a:rPr>
              <a:t>Medium.</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13"/>
              </a:rPr>
              <a:t>https://towardsdatascience.com/text-generation-gpt-2-lstm-markov-chain-9ea371820e1e</a:t>
            </a:r>
            <a:r>
              <a:rPr lang="en-US" dirty="0">
                <a:solidFill>
                  <a:srgbClr val="000000"/>
                </a:solidFill>
                <a:effectLst/>
                <a:latin typeface="Graphik" panose="020B0503030202060203" pitchFamily="34" charset="77"/>
              </a:rPr>
              <a:t> </a:t>
            </a:r>
          </a:p>
          <a:p>
            <a:pPr marL="0" indent="0">
              <a:buNone/>
            </a:pPr>
            <a:r>
              <a:rPr lang="en-US" dirty="0" err="1">
                <a:solidFill>
                  <a:srgbClr val="000000"/>
                </a:solidFill>
                <a:effectLst/>
                <a:latin typeface="Graphik" panose="020B0503030202060203" pitchFamily="34" charset="77"/>
              </a:rPr>
              <a:t>Malmi</a:t>
            </a:r>
            <a:r>
              <a:rPr lang="en-US" dirty="0">
                <a:solidFill>
                  <a:srgbClr val="000000"/>
                </a:solidFill>
                <a:effectLst/>
                <a:latin typeface="Graphik" panose="020B0503030202060203" pitchFamily="34" charset="77"/>
              </a:rPr>
              <a:t>, Eric; </a:t>
            </a:r>
            <a:r>
              <a:rPr lang="en-US" dirty="0" err="1">
                <a:solidFill>
                  <a:srgbClr val="000000"/>
                </a:solidFill>
                <a:effectLst/>
                <a:latin typeface="Graphik" panose="020B0503030202060203" pitchFamily="34" charset="77"/>
              </a:rPr>
              <a:t>Takala</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Pyry</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Toivonen</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Hannu</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Raiko</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Tapani</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Gionis</a:t>
            </a:r>
            <a:r>
              <a:rPr lang="en-US" dirty="0">
                <a:solidFill>
                  <a:srgbClr val="000000"/>
                </a:solidFill>
                <a:effectLst/>
                <a:latin typeface="Graphik" panose="020B0503030202060203" pitchFamily="34" charset="77"/>
              </a:rPr>
              <a:t>; Aristides. (2015). </a:t>
            </a:r>
            <a:r>
              <a:rPr lang="en-US" dirty="0" err="1">
                <a:solidFill>
                  <a:srgbClr val="000000"/>
                </a:solidFill>
                <a:effectLst/>
                <a:latin typeface="Graphik" panose="020B0503030202060203" pitchFamily="34" charset="77"/>
              </a:rPr>
              <a:t>DopeLearning</a:t>
            </a:r>
            <a:r>
              <a:rPr lang="en-US" dirty="0">
                <a:solidFill>
                  <a:srgbClr val="000000"/>
                </a:solidFill>
                <a:effectLst/>
                <a:latin typeface="Graphik" panose="020B0503030202060203" pitchFamily="34" charset="77"/>
              </a:rPr>
              <a:t>: A Computational Approach to Rap Lyrics Generation. </a:t>
            </a:r>
            <a:r>
              <a:rPr lang="en-US" i="1" dirty="0" err="1">
                <a:solidFill>
                  <a:srgbClr val="000000"/>
                </a:solidFill>
                <a:effectLst/>
                <a:latin typeface="Graphik" panose="020B0503030202060203" pitchFamily="34" charset="77"/>
              </a:rPr>
              <a:t>CoRR</a:t>
            </a:r>
            <a:r>
              <a:rPr lang="en-US" dirty="0" err="1">
                <a:solidFill>
                  <a:srgbClr val="000000"/>
                </a:solidFill>
                <a:effectLst/>
                <a:latin typeface="Graphik" panose="020B0503030202060203" pitchFamily="34" charset="77"/>
              </a:rPr>
              <a:t>.</a:t>
            </a:r>
            <a:r>
              <a:rPr lang="en-US" dirty="0">
                <a:solidFill>
                  <a:srgbClr val="000000"/>
                </a:solidFill>
                <a:effectLst/>
                <a:latin typeface="Graphik" panose="020B0503030202060203" pitchFamily="34" charset="77"/>
              </a:rPr>
              <a:t> Retrieved from </a:t>
            </a:r>
            <a:r>
              <a:rPr lang="en-US" dirty="0" err="1">
                <a:solidFill>
                  <a:srgbClr val="000000"/>
                </a:solidFill>
                <a:effectLst/>
                <a:latin typeface="Graphik" panose="020B0503030202060203" pitchFamily="34" charset="77"/>
              </a:rPr>
              <a:t>arxiv</a:t>
            </a:r>
            <a:r>
              <a:rPr lang="en-US" dirty="0">
                <a:solidFill>
                  <a:srgbClr val="000000"/>
                </a:solidFill>
                <a:effectLst/>
                <a:latin typeface="Graphik" panose="020B0503030202060203" pitchFamily="34" charset="77"/>
              </a:rPr>
              <a:t> </a:t>
            </a:r>
            <a:r>
              <a:rPr lang="en-US" u="sng" dirty="0">
                <a:solidFill>
                  <a:srgbClr val="000000"/>
                </a:solidFill>
                <a:effectLst/>
                <a:latin typeface="Graphik" panose="020B0503030202060203" pitchFamily="34" charset="77"/>
                <a:hlinkClick r:id="rId10"/>
              </a:rPr>
              <a:t>https://arxiv.org/abs/1706.03762</a:t>
            </a:r>
            <a:endParaRPr lang="en-US" dirty="0">
              <a:solidFill>
                <a:srgbClr val="000000"/>
              </a:solidFill>
              <a:effectLst/>
              <a:latin typeface="Graphik" panose="020B0503030202060203" pitchFamily="34" charset="77"/>
            </a:endParaRPr>
          </a:p>
          <a:p>
            <a:pPr marL="0" indent="0">
              <a:buNone/>
            </a:pPr>
            <a:r>
              <a:rPr lang="en-US" dirty="0" err="1">
                <a:solidFill>
                  <a:srgbClr val="000000"/>
                </a:solidFill>
                <a:effectLst/>
                <a:latin typeface="Graphik" panose="020B0503030202060203" pitchFamily="34" charset="77"/>
              </a:rPr>
              <a:t>Nyguen</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Hieu</a:t>
            </a:r>
            <a:r>
              <a:rPr lang="en-US" dirty="0">
                <a:solidFill>
                  <a:srgbClr val="000000"/>
                </a:solidFill>
                <a:effectLst/>
                <a:latin typeface="Graphik" panose="020B0503030202060203" pitchFamily="34" charset="77"/>
              </a:rPr>
              <a:t> and Sa, Brian. (2009). Rap Lyric Generator. </a:t>
            </a:r>
            <a:r>
              <a:rPr lang="en-US" i="1" dirty="0">
                <a:solidFill>
                  <a:srgbClr val="000000"/>
                </a:solidFill>
                <a:effectLst/>
                <a:latin typeface="Graphik" panose="020B0503030202060203" pitchFamily="34" charset="77"/>
              </a:rPr>
              <a:t>Stanford University. </a:t>
            </a:r>
            <a:r>
              <a:rPr lang="en-US" dirty="0">
                <a:solidFill>
                  <a:srgbClr val="000000"/>
                </a:solidFill>
                <a:effectLst/>
                <a:latin typeface="Graphik" panose="020B0503030202060203" pitchFamily="34" charset="77"/>
              </a:rPr>
              <a:t>Retrieved from </a:t>
            </a:r>
            <a:r>
              <a:rPr lang="en-US" u="sng" dirty="0">
                <a:solidFill>
                  <a:srgbClr val="000000"/>
                </a:solidFill>
                <a:effectLst/>
                <a:latin typeface="Graphik" panose="020B0503030202060203" pitchFamily="34" charset="77"/>
                <a:hlinkClick r:id="rId14"/>
              </a:rPr>
              <a:t>https://nlp.stanford.edu/courses/cs224n/2009/fp/5.pdf</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Watanabe, </a:t>
            </a:r>
            <a:r>
              <a:rPr lang="en-US" dirty="0" err="1">
                <a:solidFill>
                  <a:srgbClr val="000000"/>
                </a:solidFill>
                <a:effectLst/>
                <a:latin typeface="Graphik" panose="020B0503030202060203" pitchFamily="34" charset="77"/>
              </a:rPr>
              <a:t>Kento</a:t>
            </a:r>
            <a:r>
              <a:rPr lang="en-US" dirty="0">
                <a:solidFill>
                  <a:srgbClr val="000000"/>
                </a:solidFill>
                <a:effectLst/>
                <a:latin typeface="Graphik" panose="020B0503030202060203" pitchFamily="34" charset="77"/>
              </a:rPr>
              <a:t> and </a:t>
            </a:r>
            <a:r>
              <a:rPr lang="en-US" dirty="0" err="1">
                <a:solidFill>
                  <a:srgbClr val="000000"/>
                </a:solidFill>
                <a:effectLst/>
                <a:latin typeface="Graphik" panose="020B0503030202060203" pitchFamily="34" charset="77"/>
              </a:rPr>
              <a:t>Goto</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Masataka</a:t>
            </a:r>
            <a:r>
              <a:rPr lang="en-US" dirty="0">
                <a:solidFill>
                  <a:srgbClr val="000000"/>
                </a:solidFill>
                <a:effectLst/>
                <a:latin typeface="Graphik" panose="020B0503030202060203" pitchFamily="34" charset="77"/>
              </a:rPr>
              <a:t>. (2020). Lyrics Information Processing: Analysis, Generation, and Applications. </a:t>
            </a:r>
            <a:r>
              <a:rPr lang="en-US" i="1" dirty="0">
                <a:solidFill>
                  <a:srgbClr val="000000"/>
                </a:solidFill>
                <a:effectLst/>
                <a:latin typeface="Graphik" panose="020B0503030202060203" pitchFamily="34" charset="77"/>
              </a:rPr>
              <a:t>National Institute of Advanced Industrial Science and Technology (AIST)</a:t>
            </a:r>
            <a:r>
              <a:rPr lang="en-US" dirty="0">
                <a:solidFill>
                  <a:srgbClr val="000000"/>
                </a:solidFill>
                <a:effectLst/>
                <a:latin typeface="Graphik" panose="020B0503030202060203" pitchFamily="34" charset="77"/>
              </a:rPr>
              <a:t>. Retrieved from </a:t>
            </a:r>
            <a:r>
              <a:rPr lang="en-US" u="sng" dirty="0">
                <a:solidFill>
                  <a:srgbClr val="000000"/>
                </a:solidFill>
                <a:effectLst/>
                <a:latin typeface="Graphik" panose="020B0503030202060203" pitchFamily="34" charset="77"/>
                <a:hlinkClick r:id="rId15"/>
              </a:rPr>
              <a:t>https://aclanthology.org/2020.nlp4musa-1.2.pdf</a:t>
            </a:r>
            <a:r>
              <a:rPr lang="en-US" dirty="0">
                <a:solidFill>
                  <a:srgbClr val="000000"/>
                </a:solidFill>
                <a:effectLst/>
                <a:latin typeface="Graphik" panose="020B0503030202060203" pitchFamily="34" charset="77"/>
              </a:rPr>
              <a:t> </a:t>
            </a:r>
          </a:p>
          <a:p>
            <a:pPr marL="0" indent="0">
              <a:buNone/>
            </a:pPr>
            <a:br>
              <a:rPr lang="en-US" dirty="0">
                <a:solidFill>
                  <a:srgbClr val="000000"/>
                </a:solidFill>
                <a:effectLst/>
                <a:latin typeface="Graphik" panose="020B0503030202060203" pitchFamily="34" charset="77"/>
              </a:rPr>
            </a:br>
            <a:r>
              <a:rPr lang="en-US" dirty="0">
                <a:solidFill>
                  <a:srgbClr val="000000"/>
                </a:solidFill>
                <a:effectLst/>
                <a:latin typeface="Graphik" panose="020B0503030202060203" pitchFamily="34" charset="77"/>
              </a:rPr>
              <a:t>Potash, Peter; Romanov, Alexey; </a:t>
            </a:r>
            <a:r>
              <a:rPr lang="en-US" dirty="0" err="1">
                <a:solidFill>
                  <a:srgbClr val="000000"/>
                </a:solidFill>
                <a:effectLst/>
                <a:latin typeface="Graphik" panose="020B0503030202060203" pitchFamily="34" charset="77"/>
              </a:rPr>
              <a:t>Rumshisky</a:t>
            </a:r>
            <a:r>
              <a:rPr lang="en-US" dirty="0">
                <a:solidFill>
                  <a:srgbClr val="000000"/>
                </a:solidFill>
                <a:effectLst/>
                <a:latin typeface="Graphik" panose="020B0503030202060203" pitchFamily="34" charset="77"/>
              </a:rPr>
              <a:t>, Anna. (2015). In Proceedings of the 2015 Conference on Empirical Methods in Natural Language Processing, pages 1919–1924. </a:t>
            </a:r>
            <a:r>
              <a:rPr lang="en-US" i="1" dirty="0">
                <a:solidFill>
                  <a:srgbClr val="000000"/>
                </a:solidFill>
                <a:effectLst/>
                <a:latin typeface="Graphik" panose="020B0503030202060203" pitchFamily="34" charset="77"/>
              </a:rPr>
              <a:t>Association for Computational Linguistics</a:t>
            </a:r>
            <a:r>
              <a:rPr lang="en-US" dirty="0">
                <a:solidFill>
                  <a:srgbClr val="000000"/>
                </a:solidFill>
                <a:effectLst/>
                <a:latin typeface="Graphik" panose="020B0503030202060203" pitchFamily="34" charset="77"/>
              </a:rPr>
              <a:t>. Retrieved from </a:t>
            </a:r>
            <a:r>
              <a:rPr lang="en-US" u="sng" dirty="0">
                <a:solidFill>
                  <a:srgbClr val="000000"/>
                </a:solidFill>
                <a:effectLst/>
                <a:latin typeface="Graphik" panose="020B0503030202060203" pitchFamily="34" charset="77"/>
                <a:hlinkClick r:id="rId16"/>
              </a:rPr>
              <a:t>https://aclanthology.org/D15-1221.pdf</a:t>
            </a:r>
            <a:r>
              <a:rPr lang="en-US" dirty="0">
                <a:solidFill>
                  <a:srgbClr val="000000"/>
                </a:solidFill>
                <a:effectLst/>
                <a:latin typeface="Graphik" panose="020B0503030202060203" pitchFamily="34" charset="77"/>
              </a:rPr>
              <a:t> </a:t>
            </a:r>
          </a:p>
          <a:p>
            <a:pPr marL="0" indent="0">
              <a:buNone/>
            </a:pPr>
            <a:r>
              <a:rPr lang="en-US" dirty="0">
                <a:solidFill>
                  <a:srgbClr val="000000"/>
                </a:solidFill>
                <a:effectLst/>
                <a:latin typeface="Graphik" panose="020B0503030202060203" pitchFamily="34" charset="77"/>
              </a:rPr>
              <a:t>Hopkins, Jack and </a:t>
            </a:r>
            <a:r>
              <a:rPr lang="en-US" dirty="0" err="1">
                <a:solidFill>
                  <a:srgbClr val="000000"/>
                </a:solidFill>
                <a:effectLst/>
                <a:latin typeface="Graphik" panose="020B0503030202060203" pitchFamily="34" charset="77"/>
              </a:rPr>
              <a:t>Kiela</a:t>
            </a:r>
            <a:r>
              <a:rPr lang="en-US" dirty="0">
                <a:solidFill>
                  <a:srgbClr val="000000"/>
                </a:solidFill>
                <a:effectLst/>
                <a:latin typeface="Graphik" panose="020B0503030202060203" pitchFamily="34" charset="77"/>
              </a:rPr>
              <a:t>, </a:t>
            </a:r>
            <a:r>
              <a:rPr lang="en-US" dirty="0" err="1">
                <a:solidFill>
                  <a:srgbClr val="000000"/>
                </a:solidFill>
                <a:effectLst/>
                <a:latin typeface="Graphik" panose="020B0503030202060203" pitchFamily="34" charset="77"/>
              </a:rPr>
              <a:t>Douwe</a:t>
            </a:r>
            <a:r>
              <a:rPr lang="en-US" dirty="0">
                <a:solidFill>
                  <a:srgbClr val="000000"/>
                </a:solidFill>
                <a:effectLst/>
                <a:latin typeface="Graphik" panose="020B0503030202060203" pitchFamily="34" charset="77"/>
              </a:rPr>
              <a:t>. Automatically Generating Rhythmic Verse with Neural Networks. (2017). In Proceedings of the 55th Annual Meeting of the Association for Computational Linguistics, pages 168–178. </a:t>
            </a:r>
            <a:r>
              <a:rPr lang="en-US" i="1" dirty="0">
                <a:solidFill>
                  <a:srgbClr val="000000"/>
                </a:solidFill>
                <a:effectLst/>
                <a:latin typeface="Graphik" panose="020B0503030202060203" pitchFamily="34" charset="77"/>
              </a:rPr>
              <a:t>Association for Computational Linguistics</a:t>
            </a:r>
            <a:r>
              <a:rPr lang="en-US" dirty="0">
                <a:solidFill>
                  <a:srgbClr val="000000"/>
                </a:solidFill>
                <a:effectLst/>
                <a:latin typeface="Graphik" panose="020B0503030202060203" pitchFamily="34" charset="77"/>
              </a:rPr>
              <a:t>. Retrieved from </a:t>
            </a:r>
            <a:r>
              <a:rPr lang="en-US" u="sng" dirty="0">
                <a:solidFill>
                  <a:srgbClr val="000000"/>
                </a:solidFill>
                <a:effectLst/>
                <a:latin typeface="Graphik" panose="020B0503030202060203" pitchFamily="34" charset="77"/>
                <a:hlinkClick r:id="rId17"/>
              </a:rPr>
              <a:t>https://aclanthology.org/P17-1016.pdf</a:t>
            </a:r>
            <a:endParaRPr lang="en-US" dirty="0">
              <a:solidFill>
                <a:srgbClr val="000000"/>
              </a:solidFill>
              <a:effectLst/>
              <a:latin typeface="Graphik" panose="020B0503030202060203" pitchFamily="34" charset="77"/>
            </a:endParaRPr>
          </a:p>
          <a:p>
            <a:pPr marL="0" indent="0">
              <a:buNone/>
            </a:pPr>
            <a:r>
              <a:rPr lang="en-US" dirty="0">
                <a:solidFill>
                  <a:srgbClr val="000000"/>
                </a:solidFill>
                <a:effectLst/>
                <a:latin typeface="Graphik" panose="020B0503030202060203" pitchFamily="34" charset="77"/>
              </a:rPr>
              <a:t>Barbieri, Gabriele; </a:t>
            </a:r>
            <a:r>
              <a:rPr lang="en-US" dirty="0" err="1">
                <a:solidFill>
                  <a:srgbClr val="000000"/>
                </a:solidFill>
                <a:effectLst/>
                <a:latin typeface="Graphik" panose="020B0503030202060203" pitchFamily="34" charset="77"/>
              </a:rPr>
              <a:t>Pachet</a:t>
            </a:r>
            <a:r>
              <a:rPr lang="en-US" dirty="0">
                <a:solidFill>
                  <a:srgbClr val="000000"/>
                </a:solidFill>
                <a:effectLst/>
                <a:latin typeface="Graphik" panose="020B0503030202060203" pitchFamily="34" charset="77"/>
              </a:rPr>
              <a:t>, François; Roy, Pierre; Delhi </a:t>
            </a:r>
            <a:r>
              <a:rPr lang="en-US" dirty="0" err="1">
                <a:solidFill>
                  <a:srgbClr val="000000"/>
                </a:solidFill>
                <a:effectLst/>
                <a:latin typeface="Graphik" panose="020B0503030202060203" pitchFamily="34" charset="77"/>
              </a:rPr>
              <a:t>Esposti</a:t>
            </a:r>
            <a:r>
              <a:rPr lang="en-US" dirty="0">
                <a:solidFill>
                  <a:srgbClr val="000000"/>
                </a:solidFill>
                <a:effectLst/>
                <a:latin typeface="Graphik" panose="020B0503030202060203" pitchFamily="34" charset="77"/>
              </a:rPr>
              <a:t>, Mirko. (2012). Markov Constraints for Generating Lyrics with Style. Retrieved from </a:t>
            </a:r>
            <a:r>
              <a:rPr lang="en-US" u="sng" dirty="0">
                <a:solidFill>
                  <a:srgbClr val="000000"/>
                </a:solidFill>
                <a:effectLst/>
                <a:latin typeface="Graphik" panose="020B0503030202060203" pitchFamily="34" charset="77"/>
                <a:hlinkClick r:id="rId18"/>
              </a:rPr>
              <a:t>https://axon.cs.byu.edu/Dan/673/papers/barbieri.pdf</a:t>
            </a:r>
            <a:r>
              <a:rPr lang="en-US" dirty="0">
                <a:solidFill>
                  <a:srgbClr val="000000"/>
                </a:solidFill>
                <a:effectLst/>
                <a:latin typeface="Graphik" panose="020B0503030202060203" pitchFamily="34" charset="77"/>
              </a:rPr>
              <a:t> </a:t>
            </a:r>
          </a:p>
          <a:p>
            <a:pPr marL="0" indent="0">
              <a:buNone/>
            </a:pPr>
            <a:endParaRPr lang="en-US" dirty="0"/>
          </a:p>
        </p:txBody>
      </p:sp>
    </p:spTree>
    <p:extLst>
      <p:ext uri="{BB962C8B-B14F-4D97-AF65-F5344CB8AC3E}">
        <p14:creationId xmlns:p14="http://schemas.microsoft.com/office/powerpoint/2010/main" val="883065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D15F-4D90-FBA7-D9F9-C60567238AD2}"/>
              </a:ext>
            </a:extLst>
          </p:cNvPr>
          <p:cNvSpPr>
            <a:spLocks noGrp="1"/>
          </p:cNvSpPr>
          <p:nvPr>
            <p:ph type="title"/>
          </p:nvPr>
        </p:nvSpPr>
        <p:spPr/>
        <p:txBody>
          <a:bodyPr/>
          <a:lstStyle/>
          <a:p>
            <a:r>
              <a:rPr lang="en-US" dirty="0"/>
              <a:t>Intro</a:t>
            </a:r>
          </a:p>
        </p:txBody>
      </p:sp>
      <p:sp>
        <p:nvSpPr>
          <p:cNvPr id="3" name="Content Placeholder 2">
            <a:extLst>
              <a:ext uri="{FF2B5EF4-FFF2-40B4-BE49-F238E27FC236}">
                <a16:creationId xmlns:a16="http://schemas.microsoft.com/office/drawing/2014/main" id="{0F791D5B-7835-0A0F-28C2-78C4BE331E5A}"/>
              </a:ext>
            </a:extLst>
          </p:cNvPr>
          <p:cNvSpPr>
            <a:spLocks noGrp="1"/>
          </p:cNvSpPr>
          <p:nvPr>
            <p:ph idx="1"/>
          </p:nvPr>
        </p:nvSpPr>
        <p:spPr>
          <a:xfrm>
            <a:off x="1371600" y="1992630"/>
            <a:ext cx="9601200" cy="3581400"/>
          </a:xfrm>
        </p:spPr>
        <p:txBody>
          <a:bodyPr>
            <a:normAutofit fontScale="92500" lnSpcReduction="20000"/>
          </a:bodyPr>
          <a:lstStyle/>
          <a:p>
            <a:r>
              <a:rPr lang="en-US" b="1" dirty="0"/>
              <a:t>Background: </a:t>
            </a:r>
            <a:r>
              <a:rPr lang="en-US" dirty="0"/>
              <a:t>AI generation as an aid to creators, not replacement </a:t>
            </a:r>
          </a:p>
          <a:p>
            <a:r>
              <a:rPr lang="en-US" b="1" dirty="0"/>
              <a:t>Goal: </a:t>
            </a:r>
            <a:r>
              <a:rPr lang="en-US" dirty="0"/>
              <a:t>to develop a lyric generator that can aid songwriters, particularly those working independently and in the “indie” genre of music</a:t>
            </a:r>
          </a:p>
          <a:p>
            <a:endParaRPr lang="en-US" dirty="0"/>
          </a:p>
          <a:p>
            <a:pPr marL="0" indent="0">
              <a:buNone/>
            </a:pPr>
            <a:r>
              <a:rPr lang="en-US" b="1" dirty="0"/>
              <a:t>Objective I: </a:t>
            </a:r>
            <a:r>
              <a:rPr lang="en-US" dirty="0"/>
              <a:t>The model can generate realistic-sounding lyrics in comprehendible English with minimal editing </a:t>
            </a:r>
          </a:p>
          <a:p>
            <a:pPr marL="0" indent="0">
              <a:buNone/>
            </a:pPr>
            <a:r>
              <a:rPr lang="en-US" b="1" dirty="0"/>
              <a:t>Objective II: </a:t>
            </a:r>
            <a:r>
              <a:rPr lang="en-US" dirty="0"/>
              <a:t>The generated songs fit within structures of a song, i.e. have verses, choruses, etc.</a:t>
            </a:r>
          </a:p>
          <a:p>
            <a:pPr marL="0" indent="0">
              <a:buNone/>
            </a:pPr>
            <a:r>
              <a:rPr lang="en-US" b="1" dirty="0"/>
              <a:t>Objective III: </a:t>
            </a:r>
            <a:r>
              <a:rPr lang="en-US" dirty="0"/>
              <a:t>The words and tone of the songs fit with the rest of the indie-rock genre</a:t>
            </a:r>
          </a:p>
          <a:p>
            <a:pPr marL="0" indent="0">
              <a:buNone/>
            </a:pPr>
            <a:r>
              <a:rPr lang="en-US" b="1" dirty="0"/>
              <a:t>Objective IV: </a:t>
            </a:r>
            <a:r>
              <a:rPr lang="en-US" dirty="0"/>
              <a:t>It can be argued that the lyrics create a narrative, i.e. lines in the song relate as much as much as other songs in this genre</a:t>
            </a:r>
          </a:p>
          <a:p>
            <a:pPr marL="0" indent="0">
              <a:buNone/>
            </a:pPr>
            <a:endParaRPr lang="en-US" dirty="0"/>
          </a:p>
          <a:p>
            <a:endParaRPr lang="en-US" dirty="0"/>
          </a:p>
        </p:txBody>
      </p:sp>
    </p:spTree>
    <p:extLst>
      <p:ext uri="{BB962C8B-B14F-4D97-AF65-F5344CB8AC3E}">
        <p14:creationId xmlns:p14="http://schemas.microsoft.com/office/powerpoint/2010/main" val="1651745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3E52D-CA1D-6A0B-D646-2D82159D2A83}"/>
              </a:ext>
            </a:extLst>
          </p:cNvPr>
          <p:cNvSpPr>
            <a:spLocks noGrp="1"/>
          </p:cNvSpPr>
          <p:nvPr>
            <p:ph type="title"/>
          </p:nvPr>
        </p:nvSpPr>
        <p:spPr/>
        <p:txBody>
          <a:bodyPr/>
          <a:lstStyle/>
          <a:p>
            <a:r>
              <a:rPr lang="en-US" dirty="0"/>
              <a:t>Methodology: Data Pre-Processing</a:t>
            </a:r>
          </a:p>
        </p:txBody>
      </p:sp>
      <p:pic>
        <p:nvPicPr>
          <p:cNvPr id="5" name="Content Placeholder 4" descr="A red and white sign&#10;&#10;Description automatically generated with low confidence">
            <a:extLst>
              <a:ext uri="{FF2B5EF4-FFF2-40B4-BE49-F238E27FC236}">
                <a16:creationId xmlns:a16="http://schemas.microsoft.com/office/drawing/2014/main" id="{C008C2AA-09EC-FBFA-34A5-28789721E34D}"/>
              </a:ext>
            </a:extLst>
          </p:cNvPr>
          <p:cNvPicPr>
            <a:picLocks noGrp="1" noChangeAspect="1"/>
          </p:cNvPicPr>
          <p:nvPr>
            <p:ph idx="1"/>
          </p:nvPr>
        </p:nvPicPr>
        <p:blipFill>
          <a:blip r:embed="rId3"/>
          <a:stretch>
            <a:fillRect/>
          </a:stretch>
        </p:blipFill>
        <p:spPr>
          <a:xfrm>
            <a:off x="7055707" y="1992630"/>
            <a:ext cx="3413554" cy="990352"/>
          </a:xfrm>
        </p:spPr>
      </p:pic>
      <p:pic>
        <p:nvPicPr>
          <p:cNvPr id="1026" name="Picture 2">
            <a:extLst>
              <a:ext uri="{FF2B5EF4-FFF2-40B4-BE49-F238E27FC236}">
                <a16:creationId xmlns:a16="http://schemas.microsoft.com/office/drawing/2014/main" id="{7FD6E41A-757E-0CDE-7EE4-1A72F5D643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218" b="23746"/>
          <a:stretch/>
        </p:blipFill>
        <p:spPr bwMode="auto">
          <a:xfrm>
            <a:off x="7055707" y="4583678"/>
            <a:ext cx="3586205" cy="9903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C5045ED-5090-D93A-00FF-EC767EE317D2}"/>
              </a:ext>
            </a:extLst>
          </p:cNvPr>
          <p:cNvSpPr txBox="1">
            <a:spLocks/>
          </p:cNvSpPr>
          <p:nvPr/>
        </p:nvSpPr>
        <p:spPr>
          <a:xfrm>
            <a:off x="1371600" y="1992630"/>
            <a:ext cx="5301049"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b="1" dirty="0"/>
              <a:t>Sources: </a:t>
            </a:r>
            <a:r>
              <a:rPr lang="en-US" dirty="0"/>
              <a:t>Million Song Dataset </a:t>
            </a:r>
            <a:r>
              <a:rPr lang="en-US" dirty="0" err="1"/>
              <a:t>last.fm</a:t>
            </a:r>
            <a:r>
              <a:rPr lang="en-US" dirty="0"/>
              <a:t> component, </a:t>
            </a:r>
            <a:r>
              <a:rPr lang="en-US" dirty="0" err="1"/>
              <a:t>Genius.com</a:t>
            </a:r>
            <a:r>
              <a:rPr lang="en-US" dirty="0"/>
              <a:t> </a:t>
            </a:r>
          </a:p>
          <a:p>
            <a:r>
              <a:rPr lang="en-US" b="1" dirty="0"/>
              <a:t>Process:</a:t>
            </a:r>
          </a:p>
          <a:p>
            <a:pPr lvl="1"/>
            <a:r>
              <a:rPr lang="en-US" i="0" dirty="0"/>
              <a:t>Filter indie songs </a:t>
            </a:r>
          </a:p>
          <a:p>
            <a:pPr lvl="1"/>
            <a:r>
              <a:rPr lang="en-US" i="0" dirty="0"/>
              <a:t>Pull song lyrics</a:t>
            </a:r>
          </a:p>
          <a:p>
            <a:pPr lvl="1"/>
            <a:r>
              <a:rPr lang="en-US" i="0" dirty="0"/>
              <a:t>Break into components (lines, </a:t>
            </a:r>
            <a:r>
              <a:rPr lang="en-US" i="0" dirty="0" err="1"/>
              <a:t>songbreaks</a:t>
            </a:r>
            <a:r>
              <a:rPr lang="en-US" i="0" dirty="0"/>
              <a:t>)</a:t>
            </a:r>
          </a:p>
          <a:p>
            <a:pPr lvl="1"/>
            <a:r>
              <a:rPr lang="en-US" i="0" dirty="0"/>
              <a:t>Clean text, add special tokens </a:t>
            </a:r>
          </a:p>
          <a:p>
            <a:r>
              <a:rPr lang="en-US" b="1" dirty="0"/>
              <a:t>Result: </a:t>
            </a:r>
            <a:r>
              <a:rPr lang="en-US" dirty="0"/>
              <a:t>2867 songs </a:t>
            </a:r>
            <a:endParaRPr lang="en-US" i="0" dirty="0"/>
          </a:p>
          <a:p>
            <a:pPr marL="0" indent="0">
              <a:buFont typeface="Franklin Gothic Book" panose="020B0503020102020204" pitchFamily="34" charset="0"/>
              <a:buNone/>
            </a:pPr>
            <a:endParaRPr lang="en-US" dirty="0"/>
          </a:p>
          <a:p>
            <a:endParaRPr lang="en-US" dirty="0"/>
          </a:p>
        </p:txBody>
      </p:sp>
    </p:spTree>
    <p:extLst>
      <p:ext uri="{BB962C8B-B14F-4D97-AF65-F5344CB8AC3E}">
        <p14:creationId xmlns:p14="http://schemas.microsoft.com/office/powerpoint/2010/main" val="378313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5"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4DC7096B-2092-EAF8-EB76-CC2F6F37931B}"/>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lang="en-US" sz="6100" cap="all" dirty="0"/>
              <a:t>Methodology: EDA</a:t>
            </a:r>
          </a:p>
        </p:txBody>
      </p:sp>
      <p:sp>
        <p:nvSpPr>
          <p:cNvPr id="3" name="Content Placeholder 2">
            <a:extLst>
              <a:ext uri="{FF2B5EF4-FFF2-40B4-BE49-F238E27FC236}">
                <a16:creationId xmlns:a16="http://schemas.microsoft.com/office/drawing/2014/main" id="{8838D250-B99E-E1CB-47F0-2F642930F03E}"/>
              </a:ext>
            </a:extLst>
          </p:cNvPr>
          <p:cNvSpPr>
            <a:spLocks noGrp="1"/>
          </p:cNvSpPr>
          <p:nvPr>
            <p:ph idx="1"/>
          </p:nvPr>
        </p:nvSpPr>
        <p:spPr>
          <a:xfrm>
            <a:off x="8119870" y="1480929"/>
            <a:ext cx="2593610" cy="3848522"/>
          </a:xfrm>
        </p:spPr>
        <p:txBody>
          <a:bodyPr vert="horz" lIns="91440" tIns="45720" rIns="91440" bIns="45720" rtlCol="0" anchor="ctr">
            <a:normAutofit/>
          </a:bodyPr>
          <a:lstStyle/>
          <a:p>
            <a:pPr marL="0" indent="0">
              <a:lnSpc>
                <a:spcPct val="112000"/>
              </a:lnSpc>
              <a:spcBef>
                <a:spcPts val="0"/>
              </a:spcBef>
              <a:spcAft>
                <a:spcPts val="600"/>
              </a:spcAft>
              <a:buNone/>
            </a:pPr>
            <a:r>
              <a:rPr lang="en-US" sz="2300" b="1"/>
              <a:t>Purpose: </a:t>
            </a:r>
            <a:r>
              <a:rPr lang="en-US" sz="2300"/>
              <a:t>inform data cleaning and which statistics can be used to evaluate model performance </a:t>
            </a:r>
          </a:p>
        </p:txBody>
      </p:sp>
      <p:cxnSp>
        <p:nvCxnSpPr>
          <p:cNvPr id="18" name="Straight Connector 17">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50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101F93A8-3520-C27A-236B-1F6E14B0F16F}"/>
              </a:ext>
            </a:extLst>
          </p:cNvPr>
          <p:cNvPicPr>
            <a:picLocks noChangeAspect="1"/>
          </p:cNvPicPr>
          <p:nvPr/>
        </p:nvPicPr>
        <p:blipFill>
          <a:blip r:embed="rId2"/>
          <a:stretch>
            <a:fillRect/>
          </a:stretch>
        </p:blipFill>
        <p:spPr>
          <a:xfrm>
            <a:off x="1227953" y="615949"/>
            <a:ext cx="4991100" cy="5702300"/>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68FE3FC0-9927-CD5F-80C0-7132A789AE9F}"/>
              </a:ext>
            </a:extLst>
          </p:cNvPr>
          <p:cNvPicPr>
            <a:picLocks noChangeAspect="1"/>
          </p:cNvPicPr>
          <p:nvPr/>
        </p:nvPicPr>
        <p:blipFill>
          <a:blip r:embed="rId3"/>
          <a:stretch>
            <a:fillRect/>
          </a:stretch>
        </p:blipFill>
        <p:spPr>
          <a:xfrm>
            <a:off x="6561094" y="615948"/>
            <a:ext cx="4837556" cy="5702301"/>
          </a:xfrm>
          <a:prstGeom prst="rect">
            <a:avLst/>
          </a:prstGeom>
        </p:spPr>
      </p:pic>
      <p:sp>
        <p:nvSpPr>
          <p:cNvPr id="8" name="TextBox 7">
            <a:extLst>
              <a:ext uri="{FF2B5EF4-FFF2-40B4-BE49-F238E27FC236}">
                <a16:creationId xmlns:a16="http://schemas.microsoft.com/office/drawing/2014/main" id="{9604C616-FEB6-26CE-8A11-2D895E33AE82}"/>
              </a:ext>
            </a:extLst>
          </p:cNvPr>
          <p:cNvSpPr txBox="1"/>
          <p:nvPr/>
        </p:nvSpPr>
        <p:spPr>
          <a:xfrm>
            <a:off x="1227953" y="6406117"/>
            <a:ext cx="2434281" cy="369332"/>
          </a:xfrm>
          <a:prstGeom prst="rect">
            <a:avLst/>
          </a:prstGeom>
          <a:noFill/>
        </p:spPr>
        <p:txBody>
          <a:bodyPr wrap="square" rtlCol="0">
            <a:spAutoFit/>
          </a:bodyPr>
          <a:lstStyle/>
          <a:p>
            <a:r>
              <a:rPr lang="en-US" dirty="0"/>
              <a:t>N = 2867 </a:t>
            </a:r>
          </a:p>
        </p:txBody>
      </p:sp>
    </p:spTree>
    <p:extLst>
      <p:ext uri="{BB962C8B-B14F-4D97-AF65-F5344CB8AC3E}">
        <p14:creationId xmlns:p14="http://schemas.microsoft.com/office/powerpoint/2010/main" val="505816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613CECEE-7234-59A0-90D6-7EB146350D75}"/>
              </a:ext>
            </a:extLst>
          </p:cNvPr>
          <p:cNvPicPr>
            <a:picLocks noChangeAspect="1"/>
          </p:cNvPicPr>
          <p:nvPr/>
        </p:nvPicPr>
        <p:blipFill>
          <a:blip r:embed="rId2"/>
          <a:stretch>
            <a:fillRect/>
          </a:stretch>
        </p:blipFill>
        <p:spPr>
          <a:xfrm>
            <a:off x="6672306" y="400050"/>
            <a:ext cx="4902200" cy="6057900"/>
          </a:xfrm>
          <a:prstGeom prst="rect">
            <a:avLst/>
          </a:prstGeom>
        </p:spPr>
      </p:pic>
      <p:pic>
        <p:nvPicPr>
          <p:cNvPr id="9" name="Picture 8" descr="Chart, scatter chart&#10;&#10;Description automatically generated">
            <a:extLst>
              <a:ext uri="{FF2B5EF4-FFF2-40B4-BE49-F238E27FC236}">
                <a16:creationId xmlns:a16="http://schemas.microsoft.com/office/drawing/2014/main" id="{62F5CCCF-959D-780F-8FDB-28504FE8EEFD}"/>
              </a:ext>
            </a:extLst>
          </p:cNvPr>
          <p:cNvPicPr>
            <a:picLocks noChangeAspect="1"/>
          </p:cNvPicPr>
          <p:nvPr/>
        </p:nvPicPr>
        <p:blipFill>
          <a:blip r:embed="rId3"/>
          <a:stretch>
            <a:fillRect/>
          </a:stretch>
        </p:blipFill>
        <p:spPr>
          <a:xfrm>
            <a:off x="951813" y="400050"/>
            <a:ext cx="5108428" cy="6057900"/>
          </a:xfrm>
          <a:prstGeom prst="rect">
            <a:avLst/>
          </a:prstGeom>
        </p:spPr>
      </p:pic>
      <p:sp>
        <p:nvSpPr>
          <p:cNvPr id="10" name="TextBox 9">
            <a:extLst>
              <a:ext uri="{FF2B5EF4-FFF2-40B4-BE49-F238E27FC236}">
                <a16:creationId xmlns:a16="http://schemas.microsoft.com/office/drawing/2014/main" id="{CAE27B0B-C729-2FEC-F585-D077D85A8067}"/>
              </a:ext>
            </a:extLst>
          </p:cNvPr>
          <p:cNvSpPr txBox="1"/>
          <p:nvPr/>
        </p:nvSpPr>
        <p:spPr>
          <a:xfrm>
            <a:off x="951813" y="6457950"/>
            <a:ext cx="2434281" cy="369332"/>
          </a:xfrm>
          <a:prstGeom prst="rect">
            <a:avLst/>
          </a:prstGeom>
          <a:noFill/>
        </p:spPr>
        <p:txBody>
          <a:bodyPr wrap="square" rtlCol="0">
            <a:spAutoFit/>
          </a:bodyPr>
          <a:lstStyle/>
          <a:p>
            <a:r>
              <a:rPr lang="en-US" dirty="0"/>
              <a:t>N = 2867 </a:t>
            </a:r>
          </a:p>
        </p:txBody>
      </p:sp>
    </p:spTree>
    <p:extLst>
      <p:ext uri="{BB962C8B-B14F-4D97-AF65-F5344CB8AC3E}">
        <p14:creationId xmlns:p14="http://schemas.microsoft.com/office/powerpoint/2010/main" val="102219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7FC419AC-1527-ABE8-5E65-D1B20479E63F}"/>
              </a:ext>
            </a:extLst>
          </p:cNvPr>
          <p:cNvPicPr>
            <a:picLocks noChangeAspect="1"/>
          </p:cNvPicPr>
          <p:nvPr/>
        </p:nvPicPr>
        <p:blipFill>
          <a:blip r:embed="rId3"/>
          <a:stretch>
            <a:fillRect/>
          </a:stretch>
        </p:blipFill>
        <p:spPr>
          <a:xfrm>
            <a:off x="945807" y="552450"/>
            <a:ext cx="4724400" cy="5753100"/>
          </a:xfrm>
          <a:prstGeom prst="rect">
            <a:avLst/>
          </a:prstGeom>
        </p:spPr>
      </p:pic>
      <p:pic>
        <p:nvPicPr>
          <p:cNvPr id="7" name="Picture 6" descr="Chart, histogram&#10;&#10;Description automatically generated">
            <a:extLst>
              <a:ext uri="{FF2B5EF4-FFF2-40B4-BE49-F238E27FC236}">
                <a16:creationId xmlns:a16="http://schemas.microsoft.com/office/drawing/2014/main" id="{8A11E737-0AFD-ED8F-9801-CFC38AB52FF7}"/>
              </a:ext>
            </a:extLst>
          </p:cNvPr>
          <p:cNvPicPr>
            <a:picLocks noChangeAspect="1"/>
          </p:cNvPicPr>
          <p:nvPr/>
        </p:nvPicPr>
        <p:blipFill>
          <a:blip r:embed="rId4"/>
          <a:stretch>
            <a:fillRect/>
          </a:stretch>
        </p:blipFill>
        <p:spPr>
          <a:xfrm>
            <a:off x="6679342" y="552450"/>
            <a:ext cx="4838700" cy="5753100"/>
          </a:xfrm>
          <a:prstGeom prst="rect">
            <a:avLst/>
          </a:prstGeom>
        </p:spPr>
      </p:pic>
      <p:sp>
        <p:nvSpPr>
          <p:cNvPr id="8" name="TextBox 7">
            <a:extLst>
              <a:ext uri="{FF2B5EF4-FFF2-40B4-BE49-F238E27FC236}">
                <a16:creationId xmlns:a16="http://schemas.microsoft.com/office/drawing/2014/main" id="{9C1CBD68-EFAE-40EF-AB31-721BFA3E7CA5}"/>
              </a:ext>
            </a:extLst>
          </p:cNvPr>
          <p:cNvSpPr txBox="1"/>
          <p:nvPr/>
        </p:nvSpPr>
        <p:spPr>
          <a:xfrm>
            <a:off x="945807" y="6354977"/>
            <a:ext cx="3479971" cy="369332"/>
          </a:xfrm>
          <a:prstGeom prst="rect">
            <a:avLst/>
          </a:prstGeom>
          <a:noFill/>
        </p:spPr>
        <p:txBody>
          <a:bodyPr wrap="square" rtlCol="0">
            <a:spAutoFit/>
          </a:bodyPr>
          <a:lstStyle/>
          <a:p>
            <a:r>
              <a:rPr lang="en-US" dirty="0"/>
              <a:t>N = 100, randomly sampled </a:t>
            </a:r>
          </a:p>
        </p:txBody>
      </p:sp>
    </p:spTree>
    <p:extLst>
      <p:ext uri="{BB962C8B-B14F-4D97-AF65-F5344CB8AC3E}">
        <p14:creationId xmlns:p14="http://schemas.microsoft.com/office/powerpoint/2010/main" val="1883096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2FC9-E447-9A5D-F98D-0989B515710E}"/>
              </a:ext>
            </a:extLst>
          </p:cNvPr>
          <p:cNvSpPr>
            <a:spLocks noGrp="1"/>
          </p:cNvSpPr>
          <p:nvPr>
            <p:ph type="title"/>
          </p:nvPr>
        </p:nvSpPr>
        <p:spPr/>
        <p:txBody>
          <a:bodyPr/>
          <a:lstStyle/>
          <a:p>
            <a:r>
              <a:rPr lang="en-US" dirty="0"/>
              <a:t>Methodology: Bi-gram Prediction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3163C8-56C1-0A79-C9AA-13AA39E029BA}"/>
                  </a:ext>
                </a:extLst>
              </p:cNvPr>
              <p:cNvSpPr>
                <a:spLocks noGrp="1"/>
              </p:cNvSpPr>
              <p:nvPr>
                <p:ph idx="1"/>
              </p:nvPr>
            </p:nvSpPr>
            <p:spPr>
              <a:xfrm>
                <a:off x="1371600" y="1918386"/>
                <a:ext cx="4374292" cy="506627"/>
              </a:xfrm>
            </p:spPr>
            <p:txBody>
              <a:bodyPr/>
              <a:lstStyle/>
              <a:p>
                <a:pPr marL="0" indent="0">
                  <a:buNone/>
                </a:pPr>
                <a:r>
                  <a:rPr lang="en-US" b="1" dirty="0"/>
                  <a:t>Markov Process: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depends 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b="0" i="1" smtClean="0">
                            <a:latin typeface="Cambria Math" panose="02040503050406030204" pitchFamily="18" charset="0"/>
                          </a:rPr>
                          <m:t>−1</m:t>
                        </m:r>
                      </m:sub>
                    </m:sSub>
                  </m:oMath>
                </a14:m>
                <a:endParaRPr lang="en-US" dirty="0"/>
              </a:p>
            </p:txBody>
          </p:sp>
        </mc:Choice>
        <mc:Fallback xmlns="">
          <p:sp>
            <p:nvSpPr>
              <p:cNvPr id="3" name="Content Placeholder 2">
                <a:extLst>
                  <a:ext uri="{FF2B5EF4-FFF2-40B4-BE49-F238E27FC236}">
                    <a16:creationId xmlns:a16="http://schemas.microsoft.com/office/drawing/2014/main" id="{633163C8-56C1-0A79-C9AA-13AA39E029BA}"/>
                  </a:ext>
                </a:extLst>
              </p:cNvPr>
              <p:cNvSpPr>
                <a:spLocks noGrp="1" noRot="1" noChangeAspect="1" noMove="1" noResize="1" noEditPoints="1" noAdjustHandles="1" noChangeArrowheads="1" noChangeShapeType="1" noTextEdit="1"/>
              </p:cNvSpPr>
              <p:nvPr>
                <p:ph idx="1"/>
              </p:nvPr>
            </p:nvSpPr>
            <p:spPr>
              <a:xfrm>
                <a:off x="1371600" y="1918386"/>
                <a:ext cx="4374292" cy="506627"/>
              </a:xfrm>
              <a:blipFill>
                <a:blip r:embed="rId3"/>
                <a:stretch>
                  <a:fillRect l="-1449" t="-9756"/>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615CBF-9017-C2A4-94DF-4AB9DCF3BC40}"/>
              </a:ext>
            </a:extLst>
          </p:cNvPr>
          <p:cNvSpPr txBox="1">
            <a:spLocks/>
          </p:cNvSpPr>
          <p:nvPr/>
        </p:nvSpPr>
        <p:spPr>
          <a:xfrm>
            <a:off x="1371600" y="2762764"/>
            <a:ext cx="2557849" cy="50662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b="1" dirty="0"/>
              <a:t>Text: </a:t>
            </a:r>
            <a:r>
              <a:rPr lang="en-US" dirty="0"/>
              <a:t>I am </a:t>
            </a:r>
            <a:r>
              <a:rPr lang="en-US" u="sng" dirty="0"/>
              <a:t>your</a:t>
            </a:r>
            <a:r>
              <a:rPr lang="en-US" dirty="0"/>
              <a:t> </a:t>
            </a:r>
            <a:r>
              <a:rPr lang="en-US" b="1" dirty="0"/>
              <a:t>___</a:t>
            </a:r>
            <a:endParaRPr lang="en-US" dirty="0"/>
          </a:p>
        </p:txBody>
      </p:sp>
      <p:sp>
        <p:nvSpPr>
          <p:cNvPr id="7" name="Content Placeholder 2">
            <a:extLst>
              <a:ext uri="{FF2B5EF4-FFF2-40B4-BE49-F238E27FC236}">
                <a16:creationId xmlns:a16="http://schemas.microsoft.com/office/drawing/2014/main" id="{9594C498-CED2-72D1-4A64-AB66FA01E19E}"/>
              </a:ext>
            </a:extLst>
          </p:cNvPr>
          <p:cNvSpPr txBox="1">
            <a:spLocks/>
          </p:cNvSpPr>
          <p:nvPr/>
        </p:nvSpPr>
        <p:spPr>
          <a:xfrm>
            <a:off x="1328351" y="3583460"/>
            <a:ext cx="2218038" cy="3588609"/>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b="1" dirty="0">
                <a:highlight>
                  <a:srgbClr val="FFFF00"/>
                </a:highlight>
              </a:rPr>
              <a:t>Friend: p = 0.02</a:t>
            </a:r>
          </a:p>
          <a:p>
            <a:pPr marL="0" indent="0">
              <a:buFont typeface="Franklin Gothic Book" panose="020B0503020102020204" pitchFamily="34" charset="0"/>
              <a:buNone/>
            </a:pPr>
            <a:r>
              <a:rPr lang="en-US" dirty="0"/>
              <a:t>Family: p = 0.01</a:t>
            </a:r>
          </a:p>
          <a:p>
            <a:pPr marL="0" indent="0">
              <a:buFont typeface="Franklin Gothic Book" panose="020B0503020102020204" pitchFamily="34" charset="0"/>
              <a:buNone/>
            </a:pPr>
            <a:r>
              <a:rPr lang="en-US" dirty="0"/>
              <a:t>Best: p = 0.01</a:t>
            </a:r>
          </a:p>
          <a:p>
            <a:pPr marL="0" indent="0">
              <a:buFont typeface="Franklin Gothic Book" panose="020B0503020102020204" pitchFamily="34" charset="0"/>
              <a:buNone/>
            </a:pPr>
            <a:r>
              <a:rPr lang="en-US" dirty="0"/>
              <a:t>Loving: p = 0.01</a:t>
            </a:r>
          </a:p>
          <a:p>
            <a:pPr marL="0" indent="0">
              <a:buFont typeface="Franklin Gothic Book" panose="020B0503020102020204" pitchFamily="34" charset="0"/>
              <a:buNone/>
            </a:pPr>
            <a:endParaRPr lang="en-US" dirty="0"/>
          </a:p>
        </p:txBody>
      </p:sp>
      <p:sp>
        <p:nvSpPr>
          <p:cNvPr id="9" name="Content Placeholder 2">
            <a:extLst>
              <a:ext uri="{FF2B5EF4-FFF2-40B4-BE49-F238E27FC236}">
                <a16:creationId xmlns:a16="http://schemas.microsoft.com/office/drawing/2014/main" id="{127FFA99-D96F-CE16-9842-C46D201A8667}"/>
              </a:ext>
            </a:extLst>
          </p:cNvPr>
          <p:cNvSpPr txBox="1">
            <a:spLocks/>
          </p:cNvSpPr>
          <p:nvPr/>
        </p:nvSpPr>
        <p:spPr>
          <a:xfrm>
            <a:off x="7156621" y="2762764"/>
            <a:ext cx="3663779" cy="506627"/>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b="1" dirty="0"/>
              <a:t>Text: </a:t>
            </a:r>
            <a:r>
              <a:rPr lang="en-US" dirty="0"/>
              <a:t>I am your </a:t>
            </a:r>
            <a:r>
              <a:rPr lang="en-US" u="sng" dirty="0"/>
              <a:t>friend</a:t>
            </a:r>
            <a:r>
              <a:rPr lang="en-US" dirty="0"/>
              <a:t> </a:t>
            </a:r>
            <a:r>
              <a:rPr lang="en-US" b="1" dirty="0"/>
              <a:t>___</a:t>
            </a:r>
            <a:endParaRPr lang="en-US" dirty="0"/>
          </a:p>
        </p:txBody>
      </p:sp>
      <p:cxnSp>
        <p:nvCxnSpPr>
          <p:cNvPr id="11" name="Straight Arrow Connector 10">
            <a:extLst>
              <a:ext uri="{FF2B5EF4-FFF2-40B4-BE49-F238E27FC236}">
                <a16:creationId xmlns:a16="http://schemas.microsoft.com/office/drawing/2014/main" id="{7E6C57FE-45F8-983E-FFA1-7788CF1208BE}"/>
              </a:ext>
            </a:extLst>
          </p:cNvPr>
          <p:cNvCxnSpPr/>
          <p:nvPr/>
        </p:nvCxnSpPr>
        <p:spPr>
          <a:xfrm>
            <a:off x="4081849" y="2917223"/>
            <a:ext cx="2693773" cy="0"/>
          </a:xfrm>
          <a:prstGeom prst="straightConnector1">
            <a:avLst/>
          </a:prstGeom>
          <a:ln w="88900">
            <a:headEnd w="med" len="sm"/>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378091"/>
      </p:ext>
    </p:extLst>
  </p:cSld>
  <p:clrMapOvr>
    <a:masterClrMapping/>
  </p:clrMapOvr>
</p:sld>
</file>

<file path=ppt/theme/theme1.xml><?xml version="1.0" encoding="utf-8"?>
<a:theme xmlns:a="http://schemas.openxmlformats.org/drawingml/2006/main" name="Crop">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398</TotalTime>
  <Words>2418</Words>
  <Application>Microsoft Macintosh PowerPoint</Application>
  <PresentationFormat>Widescreen</PresentationFormat>
  <Paragraphs>235</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Cambria Math</vt:lpstr>
      <vt:lpstr>Franklin Gothic Book</vt:lpstr>
      <vt:lpstr>Graphik</vt:lpstr>
      <vt:lpstr>Crop</vt:lpstr>
      <vt:lpstr>Genre-based lyric generation: a tool for songwriters</vt:lpstr>
      <vt:lpstr>Agenda</vt:lpstr>
      <vt:lpstr>Intro</vt:lpstr>
      <vt:lpstr>Methodology: Data Pre-Processing</vt:lpstr>
      <vt:lpstr>Methodology: EDA</vt:lpstr>
      <vt:lpstr>PowerPoint Presentation</vt:lpstr>
      <vt:lpstr>PowerPoint Presentation</vt:lpstr>
      <vt:lpstr>PowerPoint Presentation</vt:lpstr>
      <vt:lpstr>Methodology: Bi-gram Prediction Model</vt:lpstr>
      <vt:lpstr>PowerPoint Presentation</vt:lpstr>
      <vt:lpstr>Hyperparameter Choices </vt:lpstr>
      <vt:lpstr>GloVe Embeddings</vt:lpstr>
      <vt:lpstr>BERT: Bidrectional Encoder Representations from Transformers</vt:lpstr>
      <vt:lpstr>Results: Bi-Gram Generator (First 10 Lines) </vt:lpstr>
      <vt:lpstr>Results: LSTM (GloVe Embeddings)</vt:lpstr>
      <vt:lpstr>Results: LSTM (BERT)</vt:lpstr>
      <vt:lpstr>Evaluation: Word-Use, Song Length, Line Length, Songbreak Count</vt:lpstr>
      <vt:lpstr>PowerPoint Presentation</vt:lpstr>
      <vt:lpstr>PowerPoint Presentation</vt:lpstr>
      <vt:lpstr>PowerPoint Presentation</vt:lpstr>
      <vt:lpstr>Evaluation: Informal Survey </vt:lpstr>
      <vt:lpstr>PowerPoint Presentation</vt:lpstr>
      <vt:lpstr>Evaluation: Progress Towards Objectives</vt:lpstr>
      <vt:lpstr>Results and Lessons Learned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Genre-based lyric generation: a tool for songwriters</dc:title>
  <dc:creator>Olson, Ange</dc:creator>
  <cp:lastModifiedBy>Olson, Ange</cp:lastModifiedBy>
  <cp:revision>24</cp:revision>
  <dcterms:created xsi:type="dcterms:W3CDTF">2023-04-14T13:35:44Z</dcterms:created>
  <dcterms:modified xsi:type="dcterms:W3CDTF">2023-05-02T18:34:22Z</dcterms:modified>
</cp:coreProperties>
</file>